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9" r:id="rId2"/>
    <p:sldId id="281" r:id="rId3"/>
    <p:sldId id="280" r:id="rId4"/>
    <p:sldId id="269" r:id="rId5"/>
    <p:sldId id="277" r:id="rId6"/>
    <p:sldId id="272" r:id="rId7"/>
    <p:sldId id="273" r:id="rId8"/>
    <p:sldId id="274" r:id="rId9"/>
    <p:sldId id="275" r:id="rId10"/>
  </p:sldIdLst>
  <p:sldSz cx="10369550" cy="6480175"/>
  <p:notesSz cx="6797675" cy="9926638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Rajdhani Bold" panose="020B0604020202020204" charset="0"/>
      <p:bold r:id="rId16"/>
    </p:embeddedFont>
    <p:embeddedFont>
      <p:font typeface="ＭＳ Ｐゴシック" panose="020B0600070205080204" pitchFamily="34" charset="-12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2EC04ED-E4C8-4EF3-99CA-59CEB8E66317}">
          <p14:sldIdLst>
            <p14:sldId id="279"/>
            <p14:sldId id="281"/>
            <p14:sldId id="280"/>
            <p14:sldId id="269"/>
            <p14:sldId id="277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5F2"/>
    <a:srgbClr val="DD3551"/>
    <a:srgbClr val="4E6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38" autoAdjust="0"/>
  </p:normalViewPr>
  <p:slideViewPr>
    <p:cSldViewPr>
      <p:cViewPr>
        <p:scale>
          <a:sx n="66" d="100"/>
          <a:sy n="66" d="100"/>
        </p:scale>
        <p:origin x="-864" y="-258"/>
      </p:cViewPr>
      <p:guideLst>
        <p:guide orient="horz" pos="2041"/>
        <p:guide pos="32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168EE-2810-4E66-8FCD-C8A485DD3965}" type="datetimeFigureOut">
              <a:rPr lang="fr-FR" smtClean="0"/>
              <a:t>15/02/2017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238D9-050C-4858-9493-CBB9280091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4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ENOS promotes the value of outdoor spaces and the activities that take place in them to the EU commission. ENOS developed a charter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highlights the key sustainability and socioeconomic factors that any organization promoting outdoor sports and recreation needs to think about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8A0C-638F-49A3-A41D-F5E0514AD1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65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468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4538"/>
            <a:ext cx="5956300" cy="3722687"/>
          </a:xfrm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fr-FR" altLang="fr-FR" smtClean="0">
                <a:ea typeface="ＭＳ Ｐゴシック" pitchFamily="34" charset="-128"/>
              </a:rPr>
              <a:t>Enjeu : viser un modèle économique pérenne et donc optimiser les recettes : une offre qualifiée, visant plusieurs disciplines, plusieurs niveaux, plusieurs saisons.</a:t>
            </a:r>
          </a:p>
          <a:p>
            <a:pPr marL="171450" indent="-171450">
              <a:buFontTx/>
              <a:buChar char="-"/>
            </a:pPr>
            <a:r>
              <a:rPr lang="fr-FR" altLang="fr-FR" smtClean="0">
                <a:ea typeface="ＭＳ Ｐゴシック" pitchFamily="34" charset="-128"/>
              </a:rPr>
              <a:t>Le partenariat est un élément majeur pour permettre la mise en ouvre d’une stratégie globale dans le temps; une structure fédératrice doit être garante de cette stratégie.</a:t>
            </a:r>
          </a:p>
          <a:p>
            <a:pPr marL="171450" indent="-171450">
              <a:buFontTx/>
              <a:buChar char="-"/>
            </a:pPr>
            <a:r>
              <a:rPr lang="fr-FR" altLang="fr-FR" smtClean="0">
                <a:ea typeface="ＭＳ Ｐゴシック" pitchFamily="34" charset="-128"/>
              </a:rPr>
              <a:t>L’approche environnementale est essentielle pour pérenniser la qualité du/des sites, élément indissociable de la qualité de l’offre.</a:t>
            </a:r>
          </a:p>
          <a:p>
            <a:pPr marL="171450" indent="-171450">
              <a:buFontTx/>
              <a:buChar char="-"/>
            </a:pPr>
            <a:r>
              <a:rPr lang="fr-FR" altLang="fr-FR" smtClean="0">
                <a:ea typeface="ＭＳ Ｐゴシック" pitchFamily="34" charset="-128"/>
              </a:rPr>
              <a:t>Un réseau de professionnels : qualification de l’offre, approche « emplois ».</a:t>
            </a:r>
          </a:p>
          <a:p>
            <a:pPr marL="171450" indent="-171450">
              <a:buFontTx/>
              <a:buChar char="-"/>
            </a:pPr>
            <a:r>
              <a:rPr lang="fr-FR" altLang="fr-FR" smtClean="0">
                <a:ea typeface="ＭＳ Ｐゴシック" pitchFamily="34" charset="-128"/>
              </a:rPr>
              <a:t>Une offre touristique pour inscrire le pôle dans une destination permettant une complémentarité de l’offre : offre nature, « bien-être et remise en forme », culture/ patrimoine.</a:t>
            </a:r>
          </a:p>
          <a:p>
            <a:pPr marL="171450" indent="-171450">
              <a:buFontTx/>
              <a:buChar char="-"/>
            </a:pPr>
            <a:r>
              <a:rPr lang="fr-FR" altLang="fr-FR" smtClean="0">
                <a:ea typeface="ＭＳ Ｐゴシック" pitchFamily="34" charset="-128"/>
              </a:rPr>
              <a:t>Autre enjeu majeur : aller jusqu’au bout du processus de développement et viser une mise en marché / mise en produit.</a:t>
            </a:r>
          </a:p>
          <a:p>
            <a:pPr marL="171450" indent="-171450">
              <a:buFontTx/>
              <a:buChar char="-"/>
            </a:pPr>
            <a:endParaRPr lang="fr-FR" altLang="fr-FR" smtClean="0">
              <a:ea typeface="ＭＳ Ｐゴシック" pitchFamily="34" charset="-128"/>
            </a:endParaRP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C6EE7C5-25DC-46E9-8408-9BA0B005C180}" type="slidenum">
              <a:rPr lang="fr-FR" altLang="fr-FR" sz="1100" smtClean="0"/>
              <a:pPr/>
              <a:t>8</a:t>
            </a:fld>
            <a:endParaRPr lang="fr-FR" altLang="fr-FR" sz="11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7725" cy="3886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5" y="-273"/>
            <a:ext cx="8251825" cy="64801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" y="-273"/>
            <a:ext cx="3438525" cy="18065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752726" y="1453921"/>
            <a:ext cx="4839107" cy="2106222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752727" y="3560143"/>
            <a:ext cx="4824536" cy="165604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1" y="4284590"/>
            <a:ext cx="3960440" cy="190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6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967"/>
            <a:ext cx="10369550" cy="4342071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04256" y="935831"/>
            <a:ext cx="9793087" cy="64807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6"/>
          </p:nvPr>
        </p:nvSpPr>
        <p:spPr>
          <a:xfrm>
            <a:off x="504255" y="6006163"/>
            <a:ext cx="2419562" cy="34500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089495C-CF33-4AA1-A167-B930E018103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7"/>
          </p:nvPr>
        </p:nvSpPr>
        <p:spPr>
          <a:xfrm>
            <a:off x="504255" y="1655763"/>
            <a:ext cx="9505056" cy="331251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2400"/>
            </a:lvl1pPr>
            <a:lvl2pPr>
              <a:lnSpc>
                <a:spcPct val="150000"/>
              </a:lnSpc>
              <a:spcBef>
                <a:spcPts val="300"/>
              </a:spcBef>
              <a:defRPr sz="2000"/>
            </a:lvl2pPr>
            <a:lvl3pPr>
              <a:lnSpc>
                <a:spcPct val="150000"/>
              </a:lnSpc>
              <a:spcBef>
                <a:spcPts val="300"/>
              </a:spcBef>
              <a:defRPr sz="1800"/>
            </a:lvl3pPr>
            <a:lvl4pPr>
              <a:lnSpc>
                <a:spcPct val="150000"/>
              </a:lnSpc>
              <a:spcBef>
                <a:spcPts val="300"/>
              </a:spcBef>
              <a:defRPr sz="1600"/>
            </a:lvl4pPr>
            <a:lvl5pPr>
              <a:lnSpc>
                <a:spcPct val="150000"/>
              </a:lnSpc>
              <a:spcBef>
                <a:spcPts val="300"/>
              </a:spcBef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" y="580231"/>
            <a:ext cx="3178175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255" y="1799927"/>
            <a:ext cx="4581685" cy="604516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255" y="2520007"/>
            <a:ext cx="4581685" cy="3024336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spcBef>
                <a:spcPts val="300"/>
              </a:spcBef>
              <a:buNone/>
              <a:defRPr sz="1600"/>
            </a:lvl1pPr>
            <a:lvl2pPr marL="457200" indent="0">
              <a:lnSpc>
                <a:spcPct val="150000"/>
              </a:lnSpc>
              <a:spcBef>
                <a:spcPts val="300"/>
              </a:spcBef>
              <a:buNone/>
              <a:defRPr sz="1400"/>
            </a:lvl2pPr>
            <a:lvl3pPr marL="914400" indent="0">
              <a:lnSpc>
                <a:spcPct val="150000"/>
              </a:lnSpc>
              <a:spcBef>
                <a:spcPts val="300"/>
              </a:spcBef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3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300"/>
              </a:spcBef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72807" y="1799927"/>
            <a:ext cx="4583485" cy="604516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72807" y="2520007"/>
            <a:ext cx="4583485" cy="3024336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spcBef>
                <a:spcPts val="300"/>
              </a:spcBef>
              <a:buNone/>
              <a:defRPr sz="1600"/>
            </a:lvl1pPr>
            <a:lvl2pPr marL="457200" indent="0">
              <a:lnSpc>
                <a:spcPct val="150000"/>
              </a:lnSpc>
              <a:spcBef>
                <a:spcPts val="300"/>
              </a:spcBef>
              <a:buNone/>
              <a:defRPr sz="1400"/>
            </a:lvl2pPr>
            <a:lvl3pPr marL="914400" indent="0">
              <a:lnSpc>
                <a:spcPct val="150000"/>
              </a:lnSpc>
              <a:spcBef>
                <a:spcPts val="300"/>
              </a:spcBef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3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300"/>
              </a:spcBef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04454" y="935831"/>
            <a:ext cx="9576865" cy="792088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12"/>
          <p:cNvSpPr>
            <a:spLocks noGrp="1"/>
          </p:cNvSpPr>
          <p:nvPr>
            <p:ph type="sldNum" sz="quarter" idx="16"/>
          </p:nvPr>
        </p:nvSpPr>
        <p:spPr>
          <a:xfrm>
            <a:off x="504255" y="6006163"/>
            <a:ext cx="2419562" cy="34500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BECD838-6D40-4AB1-B391-235AF16FDD84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" y="580231"/>
            <a:ext cx="3178175" cy="3556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5" y="5905500"/>
            <a:ext cx="7223125" cy="5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6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9000" cy="329247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24734" y="935831"/>
            <a:ext cx="5026337" cy="485282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300"/>
              </a:spcBef>
              <a:defRPr sz="1600"/>
            </a:lvl1pPr>
            <a:lvl2pPr>
              <a:lnSpc>
                <a:spcPct val="150000"/>
              </a:lnSpc>
              <a:spcBef>
                <a:spcPts val="300"/>
              </a:spcBef>
              <a:defRPr sz="1400"/>
            </a:lvl2pPr>
            <a:lvl3pPr>
              <a:lnSpc>
                <a:spcPct val="150000"/>
              </a:lnSpc>
              <a:spcBef>
                <a:spcPts val="300"/>
              </a:spcBef>
              <a:defRPr sz="1200"/>
            </a:lvl3pPr>
            <a:lvl4pPr>
              <a:lnSpc>
                <a:spcPct val="150000"/>
              </a:lnSpc>
              <a:spcBef>
                <a:spcPts val="300"/>
              </a:spcBef>
              <a:defRPr sz="1200"/>
            </a:lvl4pPr>
            <a:lvl5pPr>
              <a:lnSpc>
                <a:spcPct val="150000"/>
              </a:lnSpc>
              <a:spcBef>
                <a:spcPts val="300"/>
              </a:spcBef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255" y="3600127"/>
            <a:ext cx="2952327" cy="208823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3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04255" y="935831"/>
            <a:ext cx="2952327" cy="2160240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12"/>
          <p:cNvSpPr>
            <a:spLocks noGrp="1"/>
          </p:cNvSpPr>
          <p:nvPr>
            <p:ph type="sldNum" sz="quarter" idx="16"/>
          </p:nvPr>
        </p:nvSpPr>
        <p:spPr>
          <a:xfrm>
            <a:off x="504255" y="6006163"/>
            <a:ext cx="2419562" cy="34500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AB58B19-354B-42E1-BBEF-67B3A355BE95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" y="573856"/>
            <a:ext cx="3178175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3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04255" y="935831"/>
            <a:ext cx="9721079" cy="792088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6"/>
          </p:nvPr>
        </p:nvSpPr>
        <p:spPr>
          <a:xfrm>
            <a:off x="504255" y="6006163"/>
            <a:ext cx="2419562" cy="34500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9C9E807C-F30F-419E-8D31-9D6D4B2A6D47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" y="580231"/>
            <a:ext cx="3178175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3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672607" y="4536122"/>
            <a:ext cx="6221730" cy="535515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72607" y="579016"/>
            <a:ext cx="6221730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72607" y="5071637"/>
            <a:ext cx="6221730" cy="7605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3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6"/>
          </p:nvPr>
        </p:nvSpPr>
        <p:spPr>
          <a:xfrm>
            <a:off x="504255" y="6006163"/>
            <a:ext cx="2419562" cy="34500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8340EF0C-CDCB-40C3-B1F5-47A638B58E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36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B599-2971-4E6E-9DB0-172D791D6BD4}" type="datetimeFigureOut">
              <a:rPr lang="de-DE" smtClean="0"/>
              <a:t>15.02.2017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F580-5021-4BB5-ACEE-0BA4655D3653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31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59" y="1007838"/>
            <a:ext cx="3549173" cy="18772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967"/>
            <a:ext cx="10390132" cy="43202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82" y="-8558"/>
            <a:ext cx="9137650" cy="21685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04254" y="3888158"/>
            <a:ext cx="9217025" cy="1389038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04255" y="5328319"/>
            <a:ext cx="9217024" cy="108012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2" y="647799"/>
            <a:ext cx="3960440" cy="190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2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41" y="272"/>
            <a:ext cx="3857625" cy="64801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67" y="2537217"/>
            <a:ext cx="7476108" cy="39432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"/>
            <a:ext cx="6511925" cy="64801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255" y="2231975"/>
            <a:ext cx="3744416" cy="1471398"/>
          </a:xfrm>
        </p:spPr>
        <p:txBody>
          <a:bodyPr anchor="b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255" y="3703373"/>
            <a:ext cx="3744416" cy="14175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" y="573856"/>
            <a:ext cx="3178175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9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256" y="1871935"/>
            <a:ext cx="9433047" cy="316835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300"/>
              </a:spcBef>
              <a:buNone/>
              <a:defRPr sz="1600"/>
            </a:lvl1pPr>
            <a:lvl2pPr marL="457200" indent="0">
              <a:lnSpc>
                <a:spcPct val="150000"/>
              </a:lnSpc>
              <a:spcBef>
                <a:spcPts val="300"/>
              </a:spcBef>
              <a:buNone/>
              <a:defRPr sz="1400"/>
            </a:lvl2pPr>
            <a:lvl3pPr marL="914400" indent="0">
              <a:lnSpc>
                <a:spcPct val="150000"/>
              </a:lnSpc>
              <a:spcBef>
                <a:spcPts val="300"/>
              </a:spcBef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3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300"/>
              </a:spcBef>
              <a:buNone/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04255" y="935831"/>
            <a:ext cx="9433048" cy="72008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6"/>
          </p:nvPr>
        </p:nvSpPr>
        <p:spPr>
          <a:xfrm>
            <a:off x="504255" y="6006163"/>
            <a:ext cx="2419562" cy="34500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E64F2A5-9FFA-410B-9C84-07AD6B4124E4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" y="580231"/>
            <a:ext cx="3178175" cy="355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5" y="5905500"/>
            <a:ext cx="7223125" cy="5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8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256" y="1871935"/>
            <a:ext cx="4320479" cy="316835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300"/>
              </a:spcBef>
              <a:buNone/>
              <a:defRPr sz="1600"/>
            </a:lvl1pPr>
            <a:lvl2pPr marL="457200" indent="0">
              <a:lnSpc>
                <a:spcPct val="150000"/>
              </a:lnSpc>
              <a:spcBef>
                <a:spcPts val="300"/>
              </a:spcBef>
              <a:buNone/>
              <a:defRPr sz="1400"/>
            </a:lvl2pPr>
            <a:lvl3pPr marL="914400" indent="0">
              <a:lnSpc>
                <a:spcPct val="150000"/>
              </a:lnSpc>
              <a:spcBef>
                <a:spcPts val="300"/>
              </a:spcBef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3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300"/>
              </a:spcBef>
              <a:buNone/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04255" y="935831"/>
            <a:ext cx="9433048" cy="72008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6"/>
          </p:nvPr>
        </p:nvSpPr>
        <p:spPr>
          <a:xfrm>
            <a:off x="504255" y="6006163"/>
            <a:ext cx="2419562" cy="34500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94C55AB9-6A5E-4E4F-8874-A091DB683EE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7"/>
          </p:nvPr>
        </p:nvSpPr>
        <p:spPr>
          <a:xfrm>
            <a:off x="5609656" y="1871935"/>
            <a:ext cx="4320479" cy="316835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300"/>
              </a:spcBef>
              <a:buNone/>
              <a:defRPr sz="1600"/>
            </a:lvl1pPr>
            <a:lvl2pPr marL="457200" indent="0">
              <a:lnSpc>
                <a:spcPct val="150000"/>
              </a:lnSpc>
              <a:spcBef>
                <a:spcPts val="300"/>
              </a:spcBef>
              <a:buNone/>
              <a:defRPr sz="1400"/>
            </a:lvl2pPr>
            <a:lvl3pPr marL="914400" indent="0">
              <a:lnSpc>
                <a:spcPct val="150000"/>
              </a:lnSpc>
              <a:spcBef>
                <a:spcPts val="300"/>
              </a:spcBef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3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300"/>
              </a:spcBef>
              <a:buNone/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" y="580231"/>
            <a:ext cx="3178175" cy="3556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5" y="5905500"/>
            <a:ext cx="7223125" cy="5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0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photos (2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04255" y="935831"/>
            <a:ext cx="9433048" cy="72008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6"/>
          </p:nvPr>
        </p:nvSpPr>
        <p:spPr>
          <a:xfrm>
            <a:off x="504255" y="6006163"/>
            <a:ext cx="2419562" cy="34500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94C55AB9-6A5E-4E4F-8874-A091DB683EED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" y="580231"/>
            <a:ext cx="3178175" cy="3556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5" y="5905500"/>
            <a:ext cx="7223125" cy="574675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idx="18"/>
          </p:nvPr>
        </p:nvSpPr>
        <p:spPr>
          <a:xfrm>
            <a:off x="504256" y="4680247"/>
            <a:ext cx="4320479" cy="95188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300"/>
              </a:spcBef>
              <a:buNone/>
              <a:defRPr sz="1600"/>
            </a:lvl1pPr>
            <a:lvl2pPr marL="457200" indent="0">
              <a:lnSpc>
                <a:spcPct val="150000"/>
              </a:lnSpc>
              <a:spcBef>
                <a:spcPts val="300"/>
              </a:spcBef>
              <a:buNone/>
              <a:defRPr sz="1400"/>
            </a:lvl2pPr>
            <a:lvl3pPr marL="914400" indent="0">
              <a:lnSpc>
                <a:spcPct val="150000"/>
              </a:lnSpc>
              <a:spcBef>
                <a:spcPts val="300"/>
              </a:spcBef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3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300"/>
              </a:spcBef>
              <a:buNone/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20"/>
          </p:nvPr>
        </p:nvSpPr>
        <p:spPr>
          <a:xfrm>
            <a:off x="504255" y="1871935"/>
            <a:ext cx="4320480" cy="26642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21"/>
          </p:nvPr>
        </p:nvSpPr>
        <p:spPr>
          <a:xfrm>
            <a:off x="5584256" y="4680247"/>
            <a:ext cx="4320479" cy="95188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300"/>
              </a:spcBef>
              <a:buNone/>
              <a:defRPr sz="1600"/>
            </a:lvl1pPr>
            <a:lvl2pPr marL="457200" indent="0">
              <a:lnSpc>
                <a:spcPct val="150000"/>
              </a:lnSpc>
              <a:spcBef>
                <a:spcPts val="300"/>
              </a:spcBef>
              <a:buNone/>
              <a:defRPr sz="1400"/>
            </a:lvl2pPr>
            <a:lvl3pPr marL="914400" indent="0">
              <a:lnSpc>
                <a:spcPct val="150000"/>
              </a:lnSpc>
              <a:spcBef>
                <a:spcPts val="300"/>
              </a:spcBef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3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300"/>
              </a:spcBef>
              <a:buNone/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8" name="Espace réservé pour une image  3"/>
          <p:cNvSpPr>
            <a:spLocks noGrp="1"/>
          </p:cNvSpPr>
          <p:nvPr>
            <p:ph type="pic" sz="quarter" idx="22"/>
          </p:nvPr>
        </p:nvSpPr>
        <p:spPr>
          <a:xfrm>
            <a:off x="5584255" y="1871935"/>
            <a:ext cx="4320480" cy="26642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011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04255" y="935831"/>
            <a:ext cx="9433048" cy="72008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6"/>
          </p:nvPr>
        </p:nvSpPr>
        <p:spPr>
          <a:xfrm>
            <a:off x="504255" y="6006163"/>
            <a:ext cx="2419562" cy="34500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94C55AB9-6A5E-4E4F-8874-A091DB683EED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" y="580231"/>
            <a:ext cx="3178175" cy="3556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5" y="5905500"/>
            <a:ext cx="7223125" cy="574675"/>
          </a:xfrm>
          <a:prstGeom prst="rect">
            <a:avLst/>
          </a:prstGeom>
        </p:spPr>
      </p:pic>
      <p:sp>
        <p:nvSpPr>
          <p:cNvPr id="17" name="Espace réservé du contenu 2"/>
          <p:cNvSpPr>
            <a:spLocks noGrp="1"/>
          </p:cNvSpPr>
          <p:nvPr>
            <p:ph idx="21"/>
          </p:nvPr>
        </p:nvSpPr>
        <p:spPr>
          <a:xfrm>
            <a:off x="6757987" y="1871935"/>
            <a:ext cx="3146748" cy="36875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300"/>
              </a:spcBef>
              <a:buNone/>
              <a:defRPr sz="1600"/>
            </a:lvl1pPr>
            <a:lvl2pPr marL="457200" indent="0">
              <a:lnSpc>
                <a:spcPct val="150000"/>
              </a:lnSpc>
              <a:spcBef>
                <a:spcPts val="300"/>
              </a:spcBef>
              <a:buNone/>
              <a:defRPr sz="1400"/>
            </a:lvl2pPr>
            <a:lvl3pPr marL="914400" indent="0">
              <a:lnSpc>
                <a:spcPct val="150000"/>
              </a:lnSpc>
              <a:spcBef>
                <a:spcPts val="300"/>
              </a:spcBef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3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300"/>
              </a:spcBef>
              <a:buNone/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8" name="Espace réservé pour une image  3"/>
          <p:cNvSpPr>
            <a:spLocks noGrp="1"/>
          </p:cNvSpPr>
          <p:nvPr>
            <p:ph type="pic" sz="quarter" idx="22"/>
          </p:nvPr>
        </p:nvSpPr>
        <p:spPr>
          <a:xfrm>
            <a:off x="504255" y="1871935"/>
            <a:ext cx="5976664" cy="36724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82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ltern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3"/>
          <a:stretch/>
        </p:blipFill>
        <p:spPr>
          <a:xfrm>
            <a:off x="0" y="0"/>
            <a:ext cx="4057731" cy="6480175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504256" y="935831"/>
            <a:ext cx="2808312" cy="208823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4057731" y="935831"/>
            <a:ext cx="5951580" cy="504056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300"/>
              </a:spcBef>
              <a:buNone/>
              <a:defRPr sz="1600"/>
            </a:lvl1pPr>
            <a:lvl2pPr marL="457200" indent="0">
              <a:lnSpc>
                <a:spcPct val="150000"/>
              </a:lnSpc>
              <a:spcBef>
                <a:spcPts val="300"/>
              </a:spcBef>
              <a:buNone/>
              <a:defRPr sz="1400"/>
            </a:lvl2pPr>
            <a:lvl3pPr marL="914400" indent="0">
              <a:lnSpc>
                <a:spcPct val="150000"/>
              </a:lnSpc>
              <a:spcBef>
                <a:spcPts val="300"/>
              </a:spcBef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3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30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6"/>
          </p:nvPr>
        </p:nvSpPr>
        <p:spPr>
          <a:xfrm>
            <a:off x="504255" y="6006163"/>
            <a:ext cx="936104" cy="34500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9A75B1A-3496-4733-AD6D-082178FEABBD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" y="580231"/>
            <a:ext cx="3178175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0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 colonnes) altern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3"/>
          <a:stretch/>
        </p:blipFill>
        <p:spPr>
          <a:xfrm>
            <a:off x="0" y="0"/>
            <a:ext cx="4057731" cy="6480175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half" idx="2"/>
          </p:nvPr>
        </p:nvSpPr>
        <p:spPr>
          <a:xfrm>
            <a:off x="4057731" y="935831"/>
            <a:ext cx="2933282" cy="496855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300"/>
              </a:spcBef>
              <a:buNone/>
              <a:defRPr sz="1600"/>
            </a:lvl1pPr>
            <a:lvl2pPr marL="457200" indent="0">
              <a:lnSpc>
                <a:spcPct val="150000"/>
              </a:lnSpc>
              <a:spcBef>
                <a:spcPts val="300"/>
              </a:spcBef>
              <a:buNone/>
              <a:defRPr sz="1400"/>
            </a:lvl2pPr>
            <a:lvl3pPr marL="914400" indent="0">
              <a:lnSpc>
                <a:spcPct val="150000"/>
              </a:lnSpc>
              <a:spcBef>
                <a:spcPts val="300"/>
              </a:spcBef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3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30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4"/>
          </p:nvPr>
        </p:nvSpPr>
        <p:spPr>
          <a:xfrm>
            <a:off x="7128991" y="935831"/>
            <a:ext cx="2933282" cy="496855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300"/>
              </a:spcBef>
              <a:buNone/>
              <a:defRPr sz="1600"/>
            </a:lvl1pPr>
            <a:lvl2pPr marL="457200" indent="0">
              <a:lnSpc>
                <a:spcPct val="150000"/>
              </a:lnSpc>
              <a:spcBef>
                <a:spcPts val="300"/>
              </a:spcBef>
              <a:buNone/>
              <a:defRPr sz="1400"/>
            </a:lvl2pPr>
            <a:lvl3pPr marL="914400" indent="0">
              <a:lnSpc>
                <a:spcPct val="150000"/>
              </a:lnSpc>
              <a:spcBef>
                <a:spcPts val="300"/>
              </a:spcBef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3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30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504256" y="935831"/>
            <a:ext cx="2808312" cy="208823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6"/>
          </p:nvPr>
        </p:nvSpPr>
        <p:spPr>
          <a:xfrm>
            <a:off x="504255" y="6006163"/>
            <a:ext cx="1008112" cy="34500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2C6249B-3569-4642-93DC-6491DE531924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" y="580231"/>
            <a:ext cx="3178175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8478" y="259508"/>
            <a:ext cx="9332595" cy="10800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8478" y="1512041"/>
            <a:ext cx="9332595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8477" y="6006163"/>
            <a:ext cx="2419562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031BC-3135-437B-A76E-4CBE79968213}" type="datetimeFigureOut">
              <a:rPr lang="fr-FR" smtClean="0"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42930" y="6006163"/>
            <a:ext cx="328369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31511" y="6006163"/>
            <a:ext cx="2419562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2C62-C642-4759-B36D-7DC2532A2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0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0" r:id="rId4"/>
    <p:sldLayoutId id="2147483660" r:id="rId5"/>
    <p:sldLayoutId id="2147483661" r:id="rId6"/>
    <p:sldLayoutId id="2147483662" r:id="rId7"/>
    <p:sldLayoutId id="2147483659" r:id="rId8"/>
    <p:sldLayoutId id="2147483654" r:id="rId9"/>
    <p:sldLayoutId id="2147483655" r:id="rId10"/>
    <p:sldLayoutId id="2147483653" r:id="rId11"/>
    <p:sldLayoutId id="2147483656" r:id="rId12"/>
    <p:sldLayoutId id="2147483652" r:id="rId13"/>
    <p:sldLayoutId id="2147483657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ts val="3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3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0239" y="2375991"/>
            <a:ext cx="9793088" cy="3528392"/>
          </a:xfrm>
        </p:spPr>
        <p:txBody>
          <a:bodyPr>
            <a:normAutofit lnSpcReduction="10000"/>
          </a:bodyPr>
          <a:lstStyle/>
          <a:p>
            <a:r>
              <a:rPr lang="fr-FR" sz="1800" b="1" dirty="0" smtClean="0"/>
              <a:t>ENOS a structure </a:t>
            </a:r>
            <a:r>
              <a:rPr lang="fr-FR" sz="1800" b="1" dirty="0" err="1" smtClean="0"/>
              <a:t>that</a:t>
            </a:r>
            <a:r>
              <a:rPr lang="fr-FR" sz="1800" b="1" dirty="0" smtClean="0"/>
              <a:t>: </a:t>
            </a:r>
            <a:endParaRPr lang="fr-FR" sz="1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1" dirty="0" err="1" smtClean="0"/>
              <a:t>Gives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visibility</a:t>
            </a:r>
            <a:r>
              <a:rPr lang="fr-FR" sz="1800" b="1" dirty="0" smtClean="0"/>
              <a:t> to </a:t>
            </a:r>
            <a:r>
              <a:rPr lang="fr-FR" sz="1800" b="1" dirty="0" err="1" smtClean="0"/>
              <a:t>outdoor</a:t>
            </a:r>
            <a:r>
              <a:rPr lang="fr-FR" sz="1800" b="1" dirty="0" smtClean="0"/>
              <a:t> </a:t>
            </a:r>
            <a:r>
              <a:rPr lang="fr-FR" sz="1800" b="1" dirty="0" smtClean="0"/>
              <a:t>sports </a:t>
            </a:r>
            <a:r>
              <a:rPr lang="fr-FR" sz="1800" b="1" dirty="0" smtClean="0"/>
              <a:t>in Europe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1" dirty="0" smtClean="0"/>
              <a:t>Encourages the </a:t>
            </a:r>
            <a:r>
              <a:rPr lang="fr-FR" sz="1800" b="1" dirty="0" smtClean="0"/>
              <a:t>best </a:t>
            </a:r>
            <a:r>
              <a:rPr lang="fr-FR" sz="1800" b="1" dirty="0" err="1" smtClean="0"/>
              <a:t>outdoor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practises</a:t>
            </a:r>
            <a:r>
              <a:rPr lang="fr-FR" sz="1800" b="1" dirty="0" smtClean="0"/>
              <a:t> </a:t>
            </a:r>
            <a:r>
              <a:rPr lang="fr-FR" sz="1800" b="1" dirty="0" smtClean="0"/>
              <a:t>and </a:t>
            </a:r>
            <a:r>
              <a:rPr lang="fr-FR" sz="1800" b="1" dirty="0" err="1" smtClean="0"/>
              <a:t>experiences</a:t>
            </a:r>
            <a:endParaRPr lang="fr-FR" sz="1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1" dirty="0" err="1" smtClean="0"/>
              <a:t>Develops</a:t>
            </a:r>
            <a:r>
              <a:rPr lang="fr-FR" sz="1800" b="1" dirty="0" smtClean="0"/>
              <a:t> </a:t>
            </a:r>
            <a:r>
              <a:rPr lang="fr-FR" sz="1800" b="1" dirty="0" smtClean="0"/>
              <a:t>international collaboration  </a:t>
            </a:r>
            <a:r>
              <a:rPr lang="fr-FR" sz="1800" b="1" dirty="0" smtClean="0"/>
              <a:t>in </a:t>
            </a:r>
            <a:r>
              <a:rPr lang="fr-FR" sz="1800" b="1" dirty="0" err="1" smtClean="0"/>
              <a:t>outdoor</a:t>
            </a:r>
            <a:r>
              <a:rPr lang="fr-FR" sz="1800" b="1" dirty="0" smtClean="0"/>
              <a:t> sports</a:t>
            </a:r>
            <a:endParaRPr lang="fr-FR" sz="1800" b="1" dirty="0" smtClean="0"/>
          </a:p>
          <a:p>
            <a:endParaRPr lang="fr-FR" dirty="0"/>
          </a:p>
          <a:p>
            <a:r>
              <a:rPr lang="en-US" sz="1800" dirty="0" smtClean="0"/>
              <a:t>ENOS:  </a:t>
            </a:r>
            <a:r>
              <a:rPr lang="en-US" sz="1800" b="1" i="1" dirty="0"/>
              <a:t>Developing, promoting, managing and representing outdoor sports across </a:t>
            </a:r>
            <a:r>
              <a:rPr lang="en-US" sz="1800" b="1" i="1" dirty="0" smtClean="0"/>
              <a:t>Europe</a:t>
            </a:r>
          </a:p>
          <a:p>
            <a:r>
              <a:rPr lang="en-US" sz="1800" b="1" i="1" dirty="0" smtClean="0"/>
              <a:t>ENOS is a member of R.E.D.</a:t>
            </a:r>
            <a:endParaRPr lang="en-US" sz="1800" b="1" i="1" dirty="0"/>
          </a:p>
          <a:p>
            <a:r>
              <a:rPr lang="en-US" sz="1800" dirty="0" smtClean="0"/>
              <a:t>Further info : </a:t>
            </a:r>
            <a:r>
              <a:rPr lang="fr-FR" sz="1800" b="1" dirty="0"/>
              <a:t>www.nature-sports.eu </a:t>
            </a:r>
            <a:endParaRPr lang="fr-FR" sz="1800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322240"/>
            <a:ext cx="3312368" cy="18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6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78605" y="2647247"/>
            <a:ext cx="2765368" cy="404833"/>
          </a:xfrm>
          <a:prstGeom prst="rect">
            <a:avLst/>
          </a:prstGeom>
          <a:noFill/>
        </p:spPr>
        <p:txBody>
          <a:bodyPr wrap="square" lIns="80879" tIns="40439" rIns="80879" bIns="40439" rtlCol="0">
            <a:spAutoFit/>
          </a:bodyPr>
          <a:lstStyle/>
          <a:p>
            <a:pPr algn="r"/>
            <a:r>
              <a:rPr lang="de-DE" sz="2100" b="1" dirty="0"/>
              <a:t>ENOS – </a:t>
            </a:r>
            <a:r>
              <a:rPr lang="de-DE" sz="2100" b="1" dirty="0" err="1"/>
              <a:t>charter</a:t>
            </a:r>
            <a:endParaRPr lang="de-DE" sz="21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31" y="-281283"/>
            <a:ext cx="4414315" cy="66667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322240"/>
            <a:ext cx="3312368" cy="18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75" y="1654561"/>
            <a:ext cx="2693652" cy="33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24" name="Connecteur droit avec flèche 12"/>
          <p:cNvCxnSpPr>
            <a:cxnSpLocks noChangeShapeType="1"/>
            <a:endCxn id="13325" idx="2"/>
          </p:cNvCxnSpPr>
          <p:nvPr/>
        </p:nvCxnSpPr>
        <p:spPr bwMode="auto">
          <a:xfrm flipH="1" flipV="1">
            <a:off x="6372020" y="1499522"/>
            <a:ext cx="291019" cy="1447943"/>
          </a:xfrm>
          <a:prstGeom prst="straightConnector1">
            <a:avLst/>
          </a:prstGeom>
          <a:noFill/>
          <a:ln w="25400" algn="ctr">
            <a:solidFill>
              <a:srgbClr val="8C7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ZoneTexte 18"/>
          <p:cNvSpPr txBox="1">
            <a:spLocks noChangeArrowheads="1"/>
          </p:cNvSpPr>
          <p:nvPr/>
        </p:nvSpPr>
        <p:spPr bwMode="auto">
          <a:xfrm>
            <a:off x="5606455" y="1094689"/>
            <a:ext cx="1531129" cy="4048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879" tIns="40439" rIns="80879" bIns="404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u="sng" dirty="0">
                <a:solidFill>
                  <a:srgbClr val="000000"/>
                </a:solidFill>
              </a:rPr>
              <a:t>UK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000000"/>
                </a:solidFill>
              </a:rPr>
              <a:t>Sheffield </a:t>
            </a:r>
            <a:r>
              <a:rPr lang="fr-FR" sz="900" dirty="0" err="1">
                <a:solidFill>
                  <a:srgbClr val="000000"/>
                </a:solidFill>
              </a:rPr>
              <a:t>Hallam</a:t>
            </a:r>
            <a:r>
              <a:rPr lang="fr-FR" sz="900" dirty="0">
                <a:solidFill>
                  <a:srgbClr val="000000"/>
                </a:solidFill>
              </a:rPr>
              <a:t> </a:t>
            </a:r>
            <a:r>
              <a:rPr lang="fr-FR" sz="900" dirty="0" err="1">
                <a:solidFill>
                  <a:srgbClr val="000000"/>
                </a:solidFill>
              </a:rPr>
              <a:t>University</a:t>
            </a:r>
            <a:endParaRPr lang="fr-FR" sz="900" dirty="0">
              <a:solidFill>
                <a:srgbClr val="000000"/>
              </a:solidFill>
            </a:endParaRPr>
          </a:p>
        </p:txBody>
      </p:sp>
      <p:cxnSp>
        <p:nvCxnSpPr>
          <p:cNvPr id="13326" name="Connecteur droit avec flèche 15"/>
          <p:cNvCxnSpPr>
            <a:cxnSpLocks noChangeShapeType="1"/>
          </p:cNvCxnSpPr>
          <p:nvPr/>
        </p:nvCxnSpPr>
        <p:spPr bwMode="auto">
          <a:xfrm flipH="1" flipV="1">
            <a:off x="5508350" y="1787981"/>
            <a:ext cx="923102" cy="1159483"/>
          </a:xfrm>
          <a:prstGeom prst="straightConnector1">
            <a:avLst/>
          </a:prstGeom>
          <a:noFill/>
          <a:ln w="25400" algn="ctr">
            <a:solidFill>
              <a:srgbClr val="8C7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ZoneTexte 16"/>
          <p:cNvSpPr txBox="1">
            <a:spLocks noChangeArrowheads="1"/>
          </p:cNvSpPr>
          <p:nvPr/>
        </p:nvSpPr>
        <p:spPr bwMode="auto">
          <a:xfrm>
            <a:off x="4043439" y="1565550"/>
            <a:ext cx="1458218" cy="4048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879" tIns="40439" rIns="80879" bIns="404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u="sng" dirty="0">
                <a:solidFill>
                  <a:srgbClr val="000000"/>
                </a:solidFill>
              </a:rPr>
              <a:t>UK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000000"/>
                </a:solidFill>
              </a:rPr>
              <a:t>Sport </a:t>
            </a:r>
            <a:r>
              <a:rPr lang="fr-FR" sz="900" dirty="0" err="1">
                <a:solidFill>
                  <a:srgbClr val="000000"/>
                </a:solidFill>
              </a:rPr>
              <a:t>Northern</a:t>
            </a:r>
            <a:r>
              <a:rPr lang="fr-FR" sz="900" dirty="0">
                <a:solidFill>
                  <a:srgbClr val="000000"/>
                </a:solidFill>
              </a:rPr>
              <a:t> Ireland</a:t>
            </a:r>
          </a:p>
        </p:txBody>
      </p:sp>
      <p:cxnSp>
        <p:nvCxnSpPr>
          <p:cNvPr id="13328" name="Connecteur droit avec flèche 20"/>
          <p:cNvCxnSpPr>
            <a:cxnSpLocks noChangeShapeType="1"/>
            <a:endCxn id="13329" idx="2"/>
          </p:cNvCxnSpPr>
          <p:nvPr/>
        </p:nvCxnSpPr>
        <p:spPr bwMode="auto">
          <a:xfrm flipV="1">
            <a:off x="7592833" y="1481714"/>
            <a:ext cx="413111" cy="2154327"/>
          </a:xfrm>
          <a:prstGeom prst="straightConnector1">
            <a:avLst/>
          </a:prstGeom>
          <a:noFill/>
          <a:ln w="25400" algn="ctr">
            <a:solidFill>
              <a:srgbClr val="8C7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9" name="ZoneTexte 22"/>
          <p:cNvSpPr txBox="1">
            <a:spLocks noChangeArrowheads="1"/>
          </p:cNvSpPr>
          <p:nvPr/>
        </p:nvSpPr>
        <p:spPr bwMode="auto">
          <a:xfrm>
            <a:off x="7301814" y="938381"/>
            <a:ext cx="1408260" cy="5433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879" tIns="40439" rIns="80879" bIns="404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u="sng" dirty="0">
                <a:solidFill>
                  <a:srgbClr val="000000"/>
                </a:solidFill>
              </a:rPr>
              <a:t>Germany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dirty="0" err="1">
                <a:solidFill>
                  <a:srgbClr val="000000"/>
                </a:solidFill>
              </a:rPr>
              <a:t>Technische</a:t>
            </a:r>
            <a:r>
              <a:rPr lang="fr-FR" sz="900" dirty="0">
                <a:solidFill>
                  <a:srgbClr val="000000"/>
                </a:solidFill>
              </a:rPr>
              <a:t> </a:t>
            </a:r>
            <a:r>
              <a:rPr lang="fr-FR" sz="900" dirty="0" err="1">
                <a:solidFill>
                  <a:srgbClr val="000000"/>
                </a:solidFill>
              </a:rPr>
              <a:t>Universität</a:t>
            </a:r>
            <a:r>
              <a:rPr lang="fr-FR" sz="900" dirty="0">
                <a:solidFill>
                  <a:srgbClr val="000000"/>
                </a:solidFill>
              </a:rPr>
              <a:t> München </a:t>
            </a:r>
          </a:p>
        </p:txBody>
      </p:sp>
      <p:sp>
        <p:nvSpPr>
          <p:cNvPr id="13330" name="ZoneTexte 30"/>
          <p:cNvSpPr txBox="1">
            <a:spLocks noChangeArrowheads="1"/>
          </p:cNvSpPr>
          <p:nvPr/>
        </p:nvSpPr>
        <p:spPr bwMode="auto">
          <a:xfrm>
            <a:off x="4046701" y="5300373"/>
            <a:ext cx="1458218" cy="5433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879" tIns="40439" rIns="80879" bIns="404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u="sng" dirty="0">
                <a:solidFill>
                  <a:srgbClr val="000000"/>
                </a:solidFill>
              </a:rPr>
              <a:t>Spain: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000000"/>
                </a:solidFill>
              </a:rPr>
              <a:t>Institut National d'E.F. de </a:t>
            </a:r>
            <a:r>
              <a:rPr lang="fr-FR" sz="900" dirty="0" err="1">
                <a:solidFill>
                  <a:srgbClr val="000000"/>
                </a:solidFill>
              </a:rPr>
              <a:t>Catalunya</a:t>
            </a:r>
            <a:endParaRPr lang="fr-FR" sz="900" dirty="0">
              <a:solidFill>
                <a:srgbClr val="000000"/>
              </a:solidFill>
            </a:endParaRPr>
          </a:p>
        </p:txBody>
      </p:sp>
      <p:cxnSp>
        <p:nvCxnSpPr>
          <p:cNvPr id="13331" name="Connecteur droit avec flèche 31"/>
          <p:cNvCxnSpPr>
            <a:cxnSpLocks noChangeShapeType="1"/>
            <a:endCxn id="13330" idx="3"/>
          </p:cNvCxnSpPr>
          <p:nvPr/>
        </p:nvCxnSpPr>
        <p:spPr bwMode="auto">
          <a:xfrm flipH="1">
            <a:off x="5504919" y="4356515"/>
            <a:ext cx="1291244" cy="1215525"/>
          </a:xfrm>
          <a:prstGeom prst="straightConnector1">
            <a:avLst/>
          </a:prstGeom>
          <a:noFill/>
          <a:ln w="25400" algn="ctr">
            <a:solidFill>
              <a:srgbClr val="8C7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9" name="Connecteur droit avec flèche 36"/>
          <p:cNvCxnSpPr>
            <a:cxnSpLocks noChangeShapeType="1"/>
            <a:endCxn id="43" idx="0"/>
          </p:cNvCxnSpPr>
          <p:nvPr/>
        </p:nvCxnSpPr>
        <p:spPr bwMode="auto">
          <a:xfrm flipH="1">
            <a:off x="7082742" y="4332588"/>
            <a:ext cx="1261428" cy="1113195"/>
          </a:xfrm>
          <a:prstGeom prst="straightConnector1">
            <a:avLst/>
          </a:prstGeom>
          <a:noFill/>
          <a:ln w="25400" algn="ctr">
            <a:solidFill>
              <a:srgbClr val="8C7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1" name="Connecteur droit avec flèche 38"/>
          <p:cNvCxnSpPr>
            <a:cxnSpLocks noChangeShapeType="1"/>
            <a:endCxn id="13352" idx="3"/>
          </p:cNvCxnSpPr>
          <p:nvPr/>
        </p:nvCxnSpPr>
        <p:spPr bwMode="auto">
          <a:xfrm flipH="1" flipV="1">
            <a:off x="5505783" y="3924071"/>
            <a:ext cx="1576960" cy="82065"/>
          </a:xfrm>
          <a:prstGeom prst="straightConnector1">
            <a:avLst/>
          </a:prstGeom>
          <a:noFill/>
          <a:ln w="25400" algn="ctr">
            <a:solidFill>
              <a:srgbClr val="8C7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52" name="ZoneTexte 30"/>
          <p:cNvSpPr txBox="1">
            <a:spLocks noChangeArrowheads="1"/>
          </p:cNvSpPr>
          <p:nvPr/>
        </p:nvSpPr>
        <p:spPr bwMode="auto">
          <a:xfrm>
            <a:off x="4047565" y="3721654"/>
            <a:ext cx="1458218" cy="4048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879" tIns="40439" rIns="80879" bIns="404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u="sng" dirty="0">
                <a:solidFill>
                  <a:srgbClr val="000000"/>
                </a:solidFill>
              </a:rPr>
              <a:t>France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000000"/>
                </a:solidFill>
              </a:rPr>
              <a:t>CREPS</a:t>
            </a:r>
          </a:p>
        </p:txBody>
      </p:sp>
      <p:sp>
        <p:nvSpPr>
          <p:cNvPr id="43" name="ZoneTexte 30"/>
          <p:cNvSpPr txBox="1">
            <a:spLocks noChangeArrowheads="1"/>
          </p:cNvSpPr>
          <p:nvPr/>
        </p:nvSpPr>
        <p:spPr bwMode="auto">
          <a:xfrm>
            <a:off x="6353633" y="5445783"/>
            <a:ext cx="1458218" cy="4048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879" tIns="40439" rIns="80879" bIns="404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u="sng" dirty="0" err="1">
                <a:solidFill>
                  <a:srgbClr val="000000"/>
                </a:solidFill>
              </a:rPr>
              <a:t>Bulgaria</a:t>
            </a:r>
            <a:r>
              <a:rPr lang="fr-FR" sz="1200" u="sng" dirty="0">
                <a:solidFill>
                  <a:srgbClr val="000000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dirty="0" err="1">
                <a:solidFill>
                  <a:srgbClr val="000000"/>
                </a:solidFill>
              </a:rPr>
              <a:t>University</a:t>
            </a:r>
            <a:r>
              <a:rPr lang="fr-FR" sz="900" dirty="0">
                <a:solidFill>
                  <a:srgbClr val="000000"/>
                </a:solidFill>
              </a:rPr>
              <a:t> Sofia </a:t>
            </a:r>
          </a:p>
        </p:txBody>
      </p:sp>
      <p:sp>
        <p:nvSpPr>
          <p:cNvPr id="45" name="ZoneTexte 30"/>
          <p:cNvSpPr txBox="1">
            <a:spLocks noChangeArrowheads="1"/>
          </p:cNvSpPr>
          <p:nvPr/>
        </p:nvSpPr>
        <p:spPr bwMode="auto">
          <a:xfrm>
            <a:off x="4046701" y="4478902"/>
            <a:ext cx="1458218" cy="5433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879" tIns="40439" rIns="80879" bIns="404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u="sng" dirty="0">
                <a:solidFill>
                  <a:srgbClr val="000000"/>
                </a:solidFill>
              </a:rPr>
              <a:t>Portugal: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000000"/>
                </a:solidFill>
              </a:rPr>
              <a:t>High Performance Center Surf; Viana do Castello </a:t>
            </a:r>
          </a:p>
        </p:txBody>
      </p:sp>
      <p:cxnSp>
        <p:nvCxnSpPr>
          <p:cNvPr id="46" name="Connecteur droit avec flèche 31"/>
          <p:cNvCxnSpPr>
            <a:cxnSpLocks noChangeShapeType="1"/>
            <a:endCxn id="45" idx="3"/>
          </p:cNvCxnSpPr>
          <p:nvPr/>
        </p:nvCxnSpPr>
        <p:spPr bwMode="auto">
          <a:xfrm flipH="1">
            <a:off x="5504919" y="4433023"/>
            <a:ext cx="848714" cy="317546"/>
          </a:xfrm>
          <a:prstGeom prst="straightConnector1">
            <a:avLst/>
          </a:prstGeom>
          <a:noFill/>
          <a:ln w="25400" algn="ctr">
            <a:solidFill>
              <a:srgbClr val="8C7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ZoneTexte 30"/>
          <p:cNvSpPr txBox="1">
            <a:spLocks noChangeArrowheads="1"/>
          </p:cNvSpPr>
          <p:nvPr/>
        </p:nvSpPr>
        <p:spPr bwMode="auto">
          <a:xfrm>
            <a:off x="4049937" y="2988290"/>
            <a:ext cx="1458218" cy="4048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879" tIns="40439" rIns="80879" bIns="404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u="sng" dirty="0">
                <a:solidFill>
                  <a:srgbClr val="000000"/>
                </a:solidFill>
              </a:rPr>
              <a:t>France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000000"/>
                </a:solidFill>
              </a:rPr>
              <a:t>F.F. d’Equitation</a:t>
            </a:r>
          </a:p>
        </p:txBody>
      </p:sp>
      <p:sp>
        <p:nvSpPr>
          <p:cNvPr id="18" name="ZoneTexte 30"/>
          <p:cNvSpPr txBox="1">
            <a:spLocks noChangeArrowheads="1"/>
          </p:cNvSpPr>
          <p:nvPr/>
        </p:nvSpPr>
        <p:spPr bwMode="auto">
          <a:xfrm>
            <a:off x="4039184" y="2276920"/>
            <a:ext cx="1458218" cy="4048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879" tIns="40439" rIns="80879" bIns="404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u="sng" dirty="0">
                <a:solidFill>
                  <a:srgbClr val="000000"/>
                </a:solidFill>
              </a:rPr>
              <a:t>France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000000"/>
                </a:solidFill>
              </a:rPr>
              <a:t>UCPA</a:t>
            </a:r>
          </a:p>
        </p:txBody>
      </p:sp>
      <p:cxnSp>
        <p:nvCxnSpPr>
          <p:cNvPr id="33" name="Connecteur droit avec flèche 38"/>
          <p:cNvCxnSpPr>
            <a:cxnSpLocks noChangeShapeType="1"/>
          </p:cNvCxnSpPr>
          <p:nvPr/>
        </p:nvCxnSpPr>
        <p:spPr bwMode="auto">
          <a:xfrm flipH="1" flipV="1">
            <a:off x="5505783" y="3187296"/>
            <a:ext cx="1382920" cy="534358"/>
          </a:xfrm>
          <a:prstGeom prst="straightConnector1">
            <a:avLst/>
          </a:prstGeom>
          <a:noFill/>
          <a:ln w="25400" algn="ctr">
            <a:solidFill>
              <a:srgbClr val="8C7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onnecteur droit avec flèche 38"/>
          <p:cNvCxnSpPr>
            <a:cxnSpLocks noChangeShapeType="1"/>
          </p:cNvCxnSpPr>
          <p:nvPr/>
        </p:nvCxnSpPr>
        <p:spPr bwMode="auto">
          <a:xfrm flipH="1" flipV="1">
            <a:off x="5547031" y="2514768"/>
            <a:ext cx="1453883" cy="1201116"/>
          </a:xfrm>
          <a:prstGeom prst="straightConnector1">
            <a:avLst/>
          </a:prstGeom>
          <a:noFill/>
          <a:ln w="25400" algn="ctr">
            <a:solidFill>
              <a:srgbClr val="8C7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feld 36"/>
          <p:cNvSpPr txBox="1"/>
          <p:nvPr/>
        </p:nvSpPr>
        <p:spPr>
          <a:xfrm>
            <a:off x="576263" y="2619681"/>
            <a:ext cx="2765368" cy="404833"/>
          </a:xfrm>
          <a:prstGeom prst="rect">
            <a:avLst/>
          </a:prstGeom>
          <a:noFill/>
        </p:spPr>
        <p:txBody>
          <a:bodyPr wrap="square" lIns="80879" tIns="40439" rIns="80879" bIns="40439" rtlCol="0">
            <a:spAutoFit/>
          </a:bodyPr>
          <a:lstStyle/>
          <a:p>
            <a:pPr algn="r"/>
            <a:r>
              <a:rPr lang="de-DE" sz="2100" b="1" dirty="0"/>
              <a:t>ENOS – Board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322240"/>
            <a:ext cx="3312368" cy="18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3960639" y="1295871"/>
            <a:ext cx="5631194" cy="3226326"/>
          </a:xfrm>
        </p:spPr>
        <p:txBody>
          <a:bodyPr>
            <a:normAutofit/>
          </a:bodyPr>
          <a:lstStyle/>
          <a:p>
            <a:r>
              <a:rPr lang="fr-FR" altLang="fr-FR" b="1" i="1" dirty="0">
                <a:solidFill>
                  <a:schemeClr val="bg2"/>
                </a:solidFill>
              </a:rPr>
              <a:t>P</a:t>
            </a:r>
            <a:r>
              <a:rPr lang="fr-FR" altLang="fr-FR" b="1" i="1" dirty="0" smtClean="0">
                <a:solidFill>
                  <a:schemeClr val="bg2"/>
                </a:solidFill>
              </a:rPr>
              <a:t>roject</a:t>
            </a:r>
            <a:br>
              <a:rPr lang="fr-FR" altLang="fr-FR" b="1" i="1" dirty="0" smtClean="0">
                <a:solidFill>
                  <a:schemeClr val="bg2"/>
                </a:solidFill>
              </a:rPr>
            </a:br>
            <a:r>
              <a:rPr lang="fr-FR" altLang="fr-FR" b="1" i="1" dirty="0" smtClean="0">
                <a:solidFill>
                  <a:schemeClr val="bg2"/>
                </a:solidFill>
              </a:rPr>
              <a:t>« Pôles </a:t>
            </a:r>
            <a:r>
              <a:rPr lang="fr-FR" altLang="fr-FR" b="1" i="1" dirty="0">
                <a:solidFill>
                  <a:schemeClr val="bg2"/>
                </a:solidFill>
              </a:rPr>
              <a:t>de pleine </a:t>
            </a:r>
            <a:r>
              <a:rPr lang="fr-FR" altLang="fr-FR" b="1" i="1" dirty="0" smtClean="0">
                <a:solidFill>
                  <a:schemeClr val="bg2"/>
                </a:solidFill>
              </a:rPr>
              <a:t>nature » en Massif Central</a:t>
            </a:r>
            <a:r>
              <a:rPr lang="fr-FR" altLang="fr-FR" b="1" i="1" dirty="0">
                <a:solidFill>
                  <a:schemeClr val="bg2"/>
                </a:solidFill>
              </a:rPr>
              <a:t/>
            </a:r>
            <a:br>
              <a:rPr lang="fr-FR" altLang="fr-FR" b="1" i="1" dirty="0">
                <a:solidFill>
                  <a:schemeClr val="bg2"/>
                </a:solidFill>
              </a:rPr>
            </a:br>
            <a:r>
              <a:rPr lang="fr-FR" altLang="fr-FR" b="1" i="1" dirty="0">
                <a:solidFill>
                  <a:schemeClr val="bg2"/>
                </a:solidFill>
              </a:rPr>
              <a:t>2015</a:t>
            </a:r>
            <a:r>
              <a:rPr lang="fr-FR" altLang="fr-FR" sz="4800" b="1" i="1" dirty="0">
                <a:solidFill>
                  <a:schemeClr val="bg2"/>
                </a:solidFill>
              </a:rPr>
              <a:t> / </a:t>
            </a:r>
            <a:r>
              <a:rPr lang="fr-FR" altLang="fr-FR" b="1" i="1" dirty="0">
                <a:solidFill>
                  <a:schemeClr val="bg2"/>
                </a:solidFill>
              </a:rPr>
              <a:t>2016</a:t>
            </a:r>
            <a:endParaRPr lang="fr-FR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9731" y="-273"/>
            <a:ext cx="2231388" cy="145647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88" y="0"/>
            <a:ext cx="2108163" cy="146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ésultat de recherche d'images pour &quot;logo europe s'engage en Massif central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27" y="4680247"/>
            <a:ext cx="2204790" cy="22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392687" y="1871935"/>
            <a:ext cx="5544616" cy="3888432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85 </a:t>
            </a:r>
            <a:r>
              <a:rPr lang="fr-FR" dirty="0"/>
              <a:t>000 km2, </a:t>
            </a:r>
            <a:r>
              <a:rPr lang="fr-FR" dirty="0" smtClean="0"/>
              <a:t>size of </a:t>
            </a:r>
            <a:r>
              <a:rPr lang="fr-FR" dirty="0" err="1" smtClean="0"/>
              <a:t>Austria</a:t>
            </a:r>
            <a:r>
              <a:rPr lang="fr-FR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Part of 4 « new » </a:t>
            </a:r>
            <a:r>
              <a:rPr lang="fr-FR" dirty="0" err="1" smtClean="0"/>
              <a:t>regions</a:t>
            </a:r>
            <a:r>
              <a:rPr lang="fr-FR" dirty="0" smtClean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3,8 </a:t>
            </a:r>
            <a:r>
              <a:rPr lang="fr-FR" dirty="0" smtClean="0"/>
              <a:t>million people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Forest, </a:t>
            </a:r>
            <a:r>
              <a:rPr lang="fr-FR" dirty="0" err="1" smtClean="0"/>
              <a:t>lakes</a:t>
            </a:r>
            <a:r>
              <a:rPr lang="fr-FR" dirty="0" smtClean="0"/>
              <a:t>, </a:t>
            </a:r>
            <a:r>
              <a:rPr lang="fr-FR" dirty="0" err="1" smtClean="0"/>
              <a:t>grasslands</a:t>
            </a:r>
            <a:r>
              <a:rPr lang="fr-FR" dirty="0" smtClean="0"/>
              <a:t>, </a:t>
            </a:r>
            <a:r>
              <a:rPr lang="fr-FR" dirty="0" err="1" smtClean="0"/>
              <a:t>mountains</a:t>
            </a:r>
            <a:r>
              <a:rPr lang="fr-FR" dirty="0" smtClean="0"/>
              <a:t>… </a:t>
            </a:r>
            <a:r>
              <a:rPr lang="fr-FR" dirty="0"/>
              <a:t> </a:t>
            </a:r>
            <a:r>
              <a:rPr lang="fr-FR" dirty="0" smtClean="0"/>
              <a:t>The </a:t>
            </a:r>
            <a:r>
              <a:rPr lang="fr-FR" dirty="0" smtClean="0"/>
              <a:t>Massif </a:t>
            </a:r>
            <a:r>
              <a:rPr lang="fr-FR" dirty="0"/>
              <a:t>C</a:t>
            </a:r>
            <a:r>
              <a:rPr lang="fr-FR" dirty="0" smtClean="0"/>
              <a:t>entral </a:t>
            </a:r>
            <a:r>
              <a:rPr lang="fr-FR" dirty="0" err="1" smtClean="0"/>
              <a:t>represent</a:t>
            </a:r>
            <a:r>
              <a:rPr lang="fr-FR" dirty="0" err="1" smtClean="0"/>
              <a:t>s</a:t>
            </a:r>
            <a:r>
              <a:rPr lang="fr-FR" dirty="0" smtClean="0"/>
              <a:t> </a:t>
            </a:r>
            <a:r>
              <a:rPr lang="fr-FR" dirty="0" smtClean="0"/>
              <a:t>a </a:t>
            </a:r>
            <a:r>
              <a:rPr lang="fr-FR" dirty="0" err="1" smtClean="0"/>
              <a:t>great</a:t>
            </a:r>
            <a:r>
              <a:rPr lang="fr-FR" dirty="0" smtClean="0"/>
              <a:t>  </a:t>
            </a:r>
            <a:r>
              <a:rPr lang="fr-FR" dirty="0" err="1" smtClean="0"/>
              <a:t>natural</a:t>
            </a:r>
            <a:r>
              <a:rPr lang="fr-FR" dirty="0" smtClean="0"/>
              <a:t> and cultural </a:t>
            </a:r>
            <a:r>
              <a:rPr lang="fr-FR" dirty="0" err="1" smtClean="0"/>
              <a:t>heritage</a:t>
            </a:r>
            <a:r>
              <a:rPr lang="fr-FR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It </a:t>
            </a:r>
            <a:r>
              <a:rPr lang="fr-FR" dirty="0" err="1" smtClean="0"/>
              <a:t>includes</a:t>
            </a:r>
            <a:r>
              <a:rPr lang="fr-FR" dirty="0" smtClean="0"/>
              <a:t> 10 </a:t>
            </a:r>
            <a:r>
              <a:rPr lang="fr-FR" dirty="0" err="1"/>
              <a:t>R</a:t>
            </a:r>
            <a:r>
              <a:rPr lang="fr-FR" dirty="0" err="1" smtClean="0"/>
              <a:t>egional</a:t>
            </a:r>
            <a:r>
              <a:rPr lang="fr-FR" dirty="0" smtClean="0"/>
              <a:t> </a:t>
            </a:r>
            <a:r>
              <a:rPr lang="fr-FR" dirty="0"/>
              <a:t>P</a:t>
            </a:r>
            <a:r>
              <a:rPr lang="fr-FR" dirty="0" smtClean="0"/>
              <a:t>arks </a:t>
            </a:r>
            <a:r>
              <a:rPr lang="fr-FR" dirty="0" smtClean="0"/>
              <a:t>and 1 National Park.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Massif Central</a:t>
            </a:r>
            <a:endParaRPr lang="fr-FR" dirty="0"/>
          </a:p>
        </p:txBody>
      </p:sp>
      <p:pic>
        <p:nvPicPr>
          <p:cNvPr id="1026" name="Picture 2" descr="Carte présentant le périmètre du Massif Cen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5" y="1439887"/>
            <a:ext cx="3816424" cy="502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4256" y="1583903"/>
            <a:ext cx="9433047" cy="439248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fr-FR" dirty="0" smtClean="0">
                <a:solidFill>
                  <a:schemeClr val="accent1"/>
                </a:solidFill>
              </a:rPr>
              <a:t>Massif </a:t>
            </a:r>
            <a:r>
              <a:rPr lang="fr-FR" dirty="0" smtClean="0">
                <a:solidFill>
                  <a:schemeClr val="accent1"/>
                </a:solidFill>
              </a:rPr>
              <a:t>Central </a:t>
            </a:r>
            <a:r>
              <a:rPr lang="fr-FR" dirty="0" smtClean="0">
                <a:solidFill>
                  <a:schemeClr val="accent1"/>
                </a:solidFill>
              </a:rPr>
              <a:t>: active and </a:t>
            </a:r>
            <a:r>
              <a:rPr lang="fr-FR" dirty="0" err="1" smtClean="0">
                <a:solidFill>
                  <a:schemeClr val="accent1"/>
                </a:solidFill>
              </a:rPr>
              <a:t>inhabited</a:t>
            </a:r>
            <a:r>
              <a:rPr lang="fr-FR" dirty="0" smtClean="0">
                <a:solidFill>
                  <a:schemeClr val="accent1"/>
                </a:solidFill>
              </a:rPr>
              <a:t> massif</a:t>
            </a:r>
            <a:endParaRPr lang="fr-FR" dirty="0">
              <a:solidFill>
                <a:schemeClr val="accent1"/>
              </a:solidFill>
            </a:endParaRPr>
          </a:p>
          <a:p>
            <a:pPr lvl="1" algn="ctr">
              <a:defRPr/>
            </a:pPr>
            <a:endParaRPr lang="fr-FR" sz="1000" dirty="0">
              <a:solidFill>
                <a:srgbClr val="0099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Goal : </a:t>
            </a:r>
            <a:r>
              <a:rPr lang="fr-FR" dirty="0" err="1" smtClean="0"/>
              <a:t>development</a:t>
            </a:r>
            <a:r>
              <a:rPr lang="fr-FR" dirty="0" smtClean="0"/>
              <a:t> in </a:t>
            </a:r>
            <a:r>
              <a:rPr lang="fr-FR" dirty="0"/>
              <a:t>rural areas, </a:t>
            </a:r>
            <a:r>
              <a:rPr lang="fr-FR" dirty="0" smtClean="0"/>
              <a:t> </a:t>
            </a:r>
            <a:r>
              <a:rPr lang="fr-FR" dirty="0" err="1"/>
              <a:t>outdoor</a:t>
            </a:r>
            <a:r>
              <a:rPr lang="fr-FR" dirty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, </a:t>
            </a:r>
            <a:r>
              <a:rPr lang="fr-FR" dirty="0"/>
              <a:t>a </a:t>
            </a:r>
            <a:r>
              <a:rPr lang="fr-FR" dirty="0" err="1"/>
              <a:t>tool</a:t>
            </a:r>
            <a:r>
              <a:rPr lang="fr-FR" dirty="0"/>
              <a:t> for </a:t>
            </a:r>
            <a:r>
              <a:rPr lang="fr-FR" dirty="0" smtClean="0"/>
              <a:t>local </a:t>
            </a:r>
            <a:r>
              <a:rPr lang="fr-FR" dirty="0" err="1" smtClean="0"/>
              <a:t>vitality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Key </a:t>
            </a:r>
            <a:r>
              <a:rPr lang="fr-FR" dirty="0" err="1" smtClean="0"/>
              <a:t>words</a:t>
            </a:r>
            <a:r>
              <a:rPr lang="fr-FR" dirty="0" smtClean="0"/>
              <a:t> : inclusion, </a:t>
            </a:r>
            <a:r>
              <a:rPr lang="fr-FR" dirty="0" err="1" smtClean="0"/>
              <a:t>sustainable</a:t>
            </a:r>
            <a:r>
              <a:rPr lang="fr-FR" dirty="0" smtClean="0"/>
              <a:t> local  </a:t>
            </a:r>
            <a:r>
              <a:rPr lang="fr-FR" dirty="0" err="1" smtClean="0"/>
              <a:t>development</a:t>
            </a:r>
            <a:r>
              <a:rPr lang="fr-FR" dirty="0" smtClean="0"/>
              <a:t>, </a:t>
            </a:r>
            <a:r>
              <a:rPr lang="fr-FR" dirty="0" err="1" smtClean="0"/>
              <a:t>education</a:t>
            </a:r>
            <a:r>
              <a:rPr lang="fr-FR" dirty="0" smtClean="0"/>
              <a:t>, 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dirty="0" err="1" smtClean="0"/>
              <a:t>Outdoors</a:t>
            </a:r>
            <a:r>
              <a:rPr lang="fr-FR" dirty="0" smtClean="0"/>
              <a:t> </a:t>
            </a:r>
            <a:r>
              <a:rPr lang="fr-FR" dirty="0" err="1" smtClean="0"/>
              <a:t>resorts</a:t>
            </a:r>
            <a:r>
              <a:rPr lang="fr-FR" dirty="0" smtClean="0"/>
              <a:t> : </a:t>
            </a:r>
            <a:r>
              <a:rPr lang="fr-FR" dirty="0" err="1" smtClean="0"/>
              <a:t>private</a:t>
            </a:r>
            <a:r>
              <a:rPr lang="fr-FR" dirty="0" smtClean="0"/>
              <a:t> / public </a:t>
            </a:r>
            <a:r>
              <a:rPr lang="fr-FR" dirty="0" err="1" smtClean="0"/>
              <a:t>partnership</a:t>
            </a:r>
            <a:r>
              <a:rPr lang="fr-FR" dirty="0" smtClean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Project leader 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outdoor</a:t>
            </a:r>
            <a:r>
              <a:rPr lang="fr-FR" dirty="0" smtClean="0"/>
              <a:t> </a:t>
            </a:r>
            <a:r>
              <a:rPr lang="fr-FR" dirty="0" err="1" smtClean="0"/>
              <a:t>resorts</a:t>
            </a:r>
            <a:r>
              <a:rPr lang="fr-FR" dirty="0" smtClean="0"/>
              <a:t> </a:t>
            </a:r>
            <a:r>
              <a:rPr lang="fr-FR" dirty="0" smtClean="0"/>
              <a:t>: local </a:t>
            </a:r>
            <a:r>
              <a:rPr lang="fr-FR" dirty="0" err="1" smtClean="0"/>
              <a:t>communities</a:t>
            </a:r>
            <a:r>
              <a:rPr lang="fr-FR" dirty="0" smtClean="0"/>
              <a:t>, </a:t>
            </a:r>
            <a:r>
              <a:rPr lang="fr-FR" dirty="0" smtClean="0"/>
              <a:t>in rural area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dirty="0" err="1" smtClean="0"/>
              <a:t>Fundings</a:t>
            </a:r>
            <a:r>
              <a:rPr lang="fr-FR" dirty="0" smtClean="0"/>
              <a:t>: 1,5 M€ per </a:t>
            </a:r>
            <a:r>
              <a:rPr lang="fr-FR" dirty="0" err="1" smtClean="0"/>
              <a:t>project</a:t>
            </a:r>
            <a:endParaRPr lang="fr-FR" dirty="0" smtClean="0"/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500 000€ FEDER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500 000€ State / </a:t>
            </a:r>
            <a:r>
              <a:rPr lang="fr-FR" dirty="0" err="1" smtClean="0"/>
              <a:t>region</a:t>
            </a:r>
            <a:endParaRPr lang="fr-FR" dirty="0" smtClean="0"/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30 to 40% local </a:t>
            </a:r>
            <a:r>
              <a:rPr lang="fr-FR" dirty="0" err="1" smtClean="0"/>
              <a:t>authority</a:t>
            </a:r>
            <a:r>
              <a:rPr lang="fr-FR" dirty="0" smtClean="0"/>
              <a:t>, public or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Eligible </a:t>
            </a:r>
            <a:r>
              <a:rPr lang="fr-FR" dirty="0" err="1" smtClean="0"/>
              <a:t>costs</a:t>
            </a:r>
            <a:r>
              <a:rPr lang="fr-FR" dirty="0" smtClean="0"/>
              <a:t> : </a:t>
            </a:r>
            <a:r>
              <a:rPr lang="fr-FR" dirty="0" err="1" smtClean="0"/>
              <a:t>salary</a:t>
            </a:r>
            <a:r>
              <a:rPr lang="fr-FR" dirty="0" smtClean="0"/>
              <a:t> for </a:t>
            </a:r>
            <a:r>
              <a:rPr lang="fr-FR" dirty="0" err="1" smtClean="0"/>
              <a:t>project</a:t>
            </a:r>
            <a:r>
              <a:rPr lang="fr-FR" dirty="0" smtClean="0"/>
              <a:t> manager or </a:t>
            </a:r>
            <a:r>
              <a:rPr lang="fr-FR" dirty="0" err="1" smtClean="0"/>
              <a:t>animator</a:t>
            </a:r>
            <a:r>
              <a:rPr lang="fr-FR" dirty="0" smtClean="0"/>
              <a:t>, services, </a:t>
            </a:r>
            <a:r>
              <a:rPr lang="fr-FR" dirty="0" err="1" smtClean="0"/>
              <a:t>studies</a:t>
            </a:r>
            <a:r>
              <a:rPr lang="fr-FR" dirty="0" smtClean="0"/>
              <a:t>, </a:t>
            </a:r>
            <a:r>
              <a:rPr lang="fr-FR" dirty="0" err="1" smtClean="0"/>
              <a:t>investissments</a:t>
            </a:r>
            <a:r>
              <a:rPr lang="fr-FR" dirty="0" smtClean="0"/>
              <a:t> and </a:t>
            </a:r>
            <a:r>
              <a:rPr lang="fr-FR" dirty="0" err="1" smtClean="0"/>
              <a:t>material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17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selected</a:t>
            </a:r>
            <a:r>
              <a:rPr lang="fr-FR" dirty="0" smtClean="0"/>
              <a:t> and </a:t>
            </a:r>
            <a:r>
              <a:rPr lang="fr-FR" dirty="0" err="1" smtClean="0"/>
              <a:t>funded</a:t>
            </a:r>
            <a:r>
              <a:rPr lang="fr-FR" dirty="0" smtClean="0"/>
              <a:t> – 5 </a:t>
            </a:r>
            <a:r>
              <a:rPr lang="fr-FR" dirty="0" err="1" smtClean="0"/>
              <a:t>years</a:t>
            </a:r>
            <a:r>
              <a:rPr lang="fr-FR" dirty="0" smtClean="0"/>
              <a:t> time</a:t>
            </a:r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fr-FR" dirty="0" smtClean="0"/>
          </a:p>
          <a:p>
            <a:pPr lvl="1">
              <a:defRPr/>
            </a:pPr>
            <a:endParaRPr lang="fr-FR" dirty="0" smtClean="0">
              <a:solidFill>
                <a:schemeClr val="accent1"/>
              </a:solidFill>
            </a:endParaRPr>
          </a:p>
          <a:p>
            <a:endParaRPr lang="fr-FR" sz="14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Outdoor</a:t>
            </a:r>
            <a:r>
              <a:rPr lang="fr-FR" dirty="0" smtClean="0"/>
              <a:t> </a:t>
            </a:r>
            <a:r>
              <a:rPr lang="fr-FR" dirty="0" err="1" smtClean="0"/>
              <a:t>Resorts</a:t>
            </a:r>
            <a:r>
              <a:rPr lang="fr-FR" dirty="0" smtClean="0"/>
              <a:t> </a:t>
            </a:r>
            <a:r>
              <a:rPr lang="fr-FR" dirty="0" smtClean="0"/>
              <a:t>in the  </a:t>
            </a:r>
            <a:r>
              <a:rPr lang="fr-FR" dirty="0" smtClean="0"/>
              <a:t>Massif Central – Issues and challenges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504255" y="682458"/>
            <a:ext cx="9433048" cy="720080"/>
          </a:xfrm>
        </p:spPr>
        <p:txBody>
          <a:bodyPr/>
          <a:lstStyle/>
          <a:p>
            <a:r>
              <a:rPr lang="fr-FR" altLang="fr-FR" dirty="0" err="1"/>
              <a:t>Outdoor</a:t>
            </a:r>
            <a:r>
              <a:rPr lang="fr-FR" altLang="fr-FR" dirty="0"/>
              <a:t> Sport </a:t>
            </a:r>
            <a:r>
              <a:rPr lang="fr-FR" altLang="fr-FR" dirty="0" err="1"/>
              <a:t>Resorts</a:t>
            </a:r>
            <a:r>
              <a:rPr lang="fr-FR" altLang="fr-FR" dirty="0"/>
              <a:t> </a:t>
            </a:r>
            <a:r>
              <a:rPr lang="fr-FR" altLang="fr-FR" dirty="0" smtClean="0"/>
              <a:t> - Pôles de pleine nature – </a:t>
            </a:r>
          </a:p>
        </p:txBody>
      </p:sp>
      <p:pic>
        <p:nvPicPr>
          <p:cNvPr id="2867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1538" y="1165531"/>
            <a:ext cx="4067699" cy="4932134"/>
          </a:xfrm>
        </p:spPr>
      </p:pic>
      <p:sp>
        <p:nvSpPr>
          <p:cNvPr id="6" name="Légende encadrée 2 5"/>
          <p:cNvSpPr/>
          <p:nvPr/>
        </p:nvSpPr>
        <p:spPr bwMode="auto">
          <a:xfrm>
            <a:off x="8179253" y="1601613"/>
            <a:ext cx="1902066" cy="414441"/>
          </a:xfrm>
          <a:prstGeom prst="borderCallout2">
            <a:avLst>
              <a:gd name="adj1" fmla="val 44317"/>
              <a:gd name="adj2" fmla="val -2356"/>
              <a:gd name="adj3" fmla="val 52520"/>
              <a:gd name="adj4" fmla="val -1819"/>
              <a:gd name="adj5" fmla="val 457269"/>
              <a:gd name="adj6" fmla="val -133753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FR" sz="1800" dirty="0">
                <a:solidFill>
                  <a:srgbClr val="000000"/>
                </a:solidFill>
                <a:ea typeface="ＭＳ Ｐゴシック" pitchFamily="-32" charset="-128"/>
              </a:rPr>
              <a:t>Crêtes du Forez</a:t>
            </a:r>
          </a:p>
        </p:txBody>
      </p:sp>
      <p:sp>
        <p:nvSpPr>
          <p:cNvPr id="11" name="Légende encadrée 2 10"/>
          <p:cNvSpPr/>
          <p:nvPr/>
        </p:nvSpPr>
        <p:spPr bwMode="auto">
          <a:xfrm>
            <a:off x="8220979" y="3168079"/>
            <a:ext cx="924236" cy="331410"/>
          </a:xfrm>
          <a:prstGeom prst="borderCallout2">
            <a:avLst>
              <a:gd name="adj1" fmla="val 42676"/>
              <a:gd name="adj2" fmla="val 1159"/>
              <a:gd name="adj3" fmla="val 45958"/>
              <a:gd name="adj4" fmla="val -2522"/>
              <a:gd name="adj5" fmla="val 188338"/>
              <a:gd name="adj6" fmla="val -220356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ea typeface="ＭＳ Ｐゴシック" pitchFamily="-32" charset="-128"/>
              </a:rPr>
              <a:t>Pilat</a:t>
            </a:r>
          </a:p>
        </p:txBody>
      </p:sp>
      <p:sp>
        <p:nvSpPr>
          <p:cNvPr id="28678" name="Légende encadrée 2 13"/>
          <p:cNvSpPr>
            <a:spLocks/>
          </p:cNvSpPr>
          <p:nvPr/>
        </p:nvSpPr>
        <p:spPr bwMode="auto">
          <a:xfrm>
            <a:off x="737127" y="4950148"/>
            <a:ext cx="1587021" cy="580502"/>
          </a:xfrm>
          <a:prstGeom prst="borderCallout2">
            <a:avLst>
              <a:gd name="adj1" fmla="val 44315"/>
              <a:gd name="adj2" fmla="val 104519"/>
              <a:gd name="adj3" fmla="val 44315"/>
              <a:gd name="adj4" fmla="val 107167"/>
              <a:gd name="adj5" fmla="val -86781"/>
              <a:gd name="adj6" fmla="val 222390"/>
            </a:avLst>
          </a:prstGeom>
          <a:solidFill>
            <a:schemeClr val="tx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99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Midi- Quercy</a:t>
            </a:r>
          </a:p>
        </p:txBody>
      </p:sp>
      <p:sp>
        <p:nvSpPr>
          <p:cNvPr id="28679" name="Légende encadrée 2 14"/>
          <p:cNvSpPr>
            <a:spLocks/>
          </p:cNvSpPr>
          <p:nvPr/>
        </p:nvSpPr>
        <p:spPr bwMode="auto">
          <a:xfrm>
            <a:off x="8182904" y="4950148"/>
            <a:ext cx="1585355" cy="580502"/>
          </a:xfrm>
          <a:prstGeom prst="borderCallout2">
            <a:avLst>
              <a:gd name="adj1" fmla="val 8222"/>
              <a:gd name="adj2" fmla="val -3060"/>
              <a:gd name="adj3" fmla="val 9977"/>
              <a:gd name="adj4" fmla="val -4634"/>
              <a:gd name="adj5" fmla="val 9833"/>
              <a:gd name="adj6" fmla="val -173191"/>
            </a:avLst>
          </a:prstGeom>
          <a:solidFill>
            <a:schemeClr val="tx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99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Mont Aigual</a:t>
            </a:r>
          </a:p>
        </p:txBody>
      </p:sp>
      <p:sp>
        <p:nvSpPr>
          <p:cNvPr id="16" name="Légende encadrée 2 15"/>
          <p:cNvSpPr/>
          <p:nvPr/>
        </p:nvSpPr>
        <p:spPr bwMode="auto">
          <a:xfrm>
            <a:off x="8206267" y="3600127"/>
            <a:ext cx="1587020" cy="579083"/>
          </a:xfrm>
          <a:prstGeom prst="borderCallout2">
            <a:avLst>
              <a:gd name="adj1" fmla="val 52520"/>
              <a:gd name="adj2" fmla="val 456"/>
              <a:gd name="adj3" fmla="val 45958"/>
              <a:gd name="adj4" fmla="val -3225"/>
              <a:gd name="adj5" fmla="val 115622"/>
              <a:gd name="adj6" fmla="val -125479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ea typeface="ＭＳ Ｐゴシック" pitchFamily="-32" charset="-128"/>
              </a:rPr>
              <a:t>Montagne ardéchoise</a:t>
            </a:r>
          </a:p>
        </p:txBody>
      </p:sp>
      <p:sp>
        <p:nvSpPr>
          <p:cNvPr id="19" name="Légende encadrée 2 18"/>
          <p:cNvSpPr/>
          <p:nvPr/>
        </p:nvSpPr>
        <p:spPr bwMode="auto">
          <a:xfrm>
            <a:off x="8215921" y="991382"/>
            <a:ext cx="1217326" cy="448505"/>
          </a:xfrm>
          <a:prstGeom prst="borderCallout2">
            <a:avLst>
              <a:gd name="adj1" fmla="val 14785"/>
              <a:gd name="adj2" fmla="val -247"/>
              <a:gd name="adj3" fmla="val 21348"/>
              <a:gd name="adj4" fmla="val -6741"/>
              <a:gd name="adj5" fmla="val 197919"/>
              <a:gd name="adj6" fmla="val -194460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ea typeface="ＭＳ Ｐゴシック" pitchFamily="-32" charset="-128"/>
              </a:rPr>
              <a:t>Morvan</a:t>
            </a:r>
          </a:p>
        </p:txBody>
      </p:sp>
      <p:sp>
        <p:nvSpPr>
          <p:cNvPr id="28682" name="Légende encadrée 2 33"/>
          <p:cNvSpPr>
            <a:spLocks/>
          </p:cNvSpPr>
          <p:nvPr/>
        </p:nvSpPr>
        <p:spPr bwMode="auto">
          <a:xfrm>
            <a:off x="756851" y="2168454"/>
            <a:ext cx="1585355" cy="414441"/>
          </a:xfrm>
          <a:prstGeom prst="borderCallout2">
            <a:avLst>
              <a:gd name="adj1" fmla="val 44315"/>
              <a:gd name="adj2" fmla="val 104519"/>
              <a:gd name="adj3" fmla="val 44315"/>
              <a:gd name="adj4" fmla="val 107167"/>
              <a:gd name="adj5" fmla="val 334563"/>
              <a:gd name="adj6" fmla="val 263633"/>
            </a:avLst>
          </a:prstGeom>
          <a:solidFill>
            <a:schemeClr val="tx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99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Les Cheires</a:t>
            </a:r>
          </a:p>
        </p:txBody>
      </p:sp>
      <p:sp>
        <p:nvSpPr>
          <p:cNvPr id="13" name="Légende encadrée 2 33"/>
          <p:cNvSpPr>
            <a:spLocks/>
          </p:cNvSpPr>
          <p:nvPr/>
        </p:nvSpPr>
        <p:spPr bwMode="auto">
          <a:xfrm>
            <a:off x="767013" y="1632861"/>
            <a:ext cx="1585355" cy="414441"/>
          </a:xfrm>
          <a:prstGeom prst="borderCallout2">
            <a:avLst>
              <a:gd name="adj1" fmla="val 44315"/>
              <a:gd name="adj2" fmla="val 104519"/>
              <a:gd name="adj3" fmla="val 44315"/>
              <a:gd name="adj4" fmla="val 107167"/>
              <a:gd name="adj5" fmla="val 299726"/>
              <a:gd name="adj6" fmla="val 204134"/>
            </a:avLst>
          </a:prstGeom>
          <a:solidFill>
            <a:schemeClr val="tx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99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</a:rPr>
              <a:t>Grand </a:t>
            </a:r>
            <a:r>
              <a:rPr lang="fr-FR" altLang="fr-FR" sz="1800" dirty="0" err="1" smtClean="0">
                <a:solidFill>
                  <a:srgbClr val="000000"/>
                </a:solidFill>
              </a:rPr>
              <a:t>Gueret</a:t>
            </a:r>
            <a:endParaRPr lang="fr-FR" altLang="fr-FR" sz="1800" dirty="0">
              <a:solidFill>
                <a:srgbClr val="000000"/>
              </a:solidFill>
            </a:endParaRPr>
          </a:p>
        </p:txBody>
      </p:sp>
      <p:sp>
        <p:nvSpPr>
          <p:cNvPr id="14" name="Légende encadrée 2 33"/>
          <p:cNvSpPr>
            <a:spLocks/>
          </p:cNvSpPr>
          <p:nvPr/>
        </p:nvSpPr>
        <p:spPr bwMode="auto">
          <a:xfrm>
            <a:off x="737127" y="3266520"/>
            <a:ext cx="1615241" cy="414441"/>
          </a:xfrm>
          <a:prstGeom prst="borderCallout2">
            <a:avLst>
              <a:gd name="adj1" fmla="val 44315"/>
              <a:gd name="adj2" fmla="val 104519"/>
              <a:gd name="adj3" fmla="val 44315"/>
              <a:gd name="adj4" fmla="val 107167"/>
              <a:gd name="adj5" fmla="val 118574"/>
              <a:gd name="adj6" fmla="val 185842"/>
            </a:avLst>
          </a:prstGeom>
          <a:solidFill>
            <a:schemeClr val="tx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99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Brive</a:t>
            </a:r>
          </a:p>
        </p:txBody>
      </p:sp>
      <p:sp>
        <p:nvSpPr>
          <p:cNvPr id="15" name="Légende encadrée 2 14"/>
          <p:cNvSpPr/>
          <p:nvPr/>
        </p:nvSpPr>
        <p:spPr bwMode="auto">
          <a:xfrm>
            <a:off x="144214" y="3919607"/>
            <a:ext cx="2208153" cy="323850"/>
          </a:xfrm>
          <a:prstGeom prst="borderCallout2">
            <a:avLst>
              <a:gd name="adj1" fmla="val 44317"/>
              <a:gd name="adj2" fmla="val 104520"/>
              <a:gd name="adj3" fmla="val 50572"/>
              <a:gd name="adj4" fmla="val 121832"/>
              <a:gd name="adj5" fmla="val 166803"/>
              <a:gd name="adj6" fmla="val 225248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FR" sz="1800" dirty="0" smtClean="0">
                <a:solidFill>
                  <a:schemeClr val="tx2"/>
                </a:solidFill>
                <a:ea typeface="ＭＳ Ｐゴシック" pitchFamily="-32" charset="-128"/>
              </a:rPr>
              <a:t>Aubrac 4 Saisons</a:t>
            </a:r>
            <a:endParaRPr lang="fr-FR" sz="1800" dirty="0">
              <a:solidFill>
                <a:schemeClr val="tx2"/>
              </a:solidFill>
              <a:ea typeface="ＭＳ Ｐゴシック" pitchFamily="-32" charset="-128"/>
            </a:endParaRPr>
          </a:p>
        </p:txBody>
      </p:sp>
      <p:sp>
        <p:nvSpPr>
          <p:cNvPr id="18" name="Légende encadrée 2 14"/>
          <p:cNvSpPr>
            <a:spLocks/>
          </p:cNvSpPr>
          <p:nvPr/>
        </p:nvSpPr>
        <p:spPr bwMode="auto">
          <a:xfrm>
            <a:off x="8195573" y="4369646"/>
            <a:ext cx="1572685" cy="454617"/>
          </a:xfrm>
          <a:prstGeom prst="borderCallout2">
            <a:avLst>
              <a:gd name="adj1" fmla="val 8222"/>
              <a:gd name="adj2" fmla="val -3060"/>
              <a:gd name="adj3" fmla="val 9977"/>
              <a:gd name="adj4" fmla="val -4634"/>
              <a:gd name="adj5" fmla="val 64881"/>
              <a:gd name="adj6" fmla="val -152994"/>
            </a:avLst>
          </a:prstGeom>
          <a:solidFill>
            <a:schemeClr val="tx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99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Mont </a:t>
            </a:r>
            <a:r>
              <a:rPr lang="fr-FR" altLang="fr-FR" sz="1800" dirty="0" smtClean="0">
                <a:solidFill>
                  <a:srgbClr val="000000"/>
                </a:solidFill>
              </a:rPr>
              <a:t>Lozère</a:t>
            </a:r>
            <a:endParaRPr lang="fr-FR" altLang="fr-FR" sz="1800" dirty="0">
              <a:solidFill>
                <a:srgbClr val="000000"/>
              </a:solidFill>
            </a:endParaRPr>
          </a:p>
        </p:txBody>
      </p:sp>
      <p:sp>
        <p:nvSpPr>
          <p:cNvPr id="20" name="Légende encadrée 2 19"/>
          <p:cNvSpPr/>
          <p:nvPr/>
        </p:nvSpPr>
        <p:spPr bwMode="auto">
          <a:xfrm>
            <a:off x="8179253" y="2168454"/>
            <a:ext cx="1902066" cy="414441"/>
          </a:xfrm>
          <a:prstGeom prst="borderCallout2">
            <a:avLst>
              <a:gd name="adj1" fmla="val 44317"/>
              <a:gd name="adj2" fmla="val -2356"/>
              <a:gd name="adj3" fmla="val 52520"/>
              <a:gd name="adj4" fmla="val -1819"/>
              <a:gd name="adj5" fmla="val 315598"/>
              <a:gd name="adj6" fmla="val -127173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FR" sz="1800" dirty="0" smtClean="0">
                <a:solidFill>
                  <a:srgbClr val="000000"/>
                </a:solidFill>
                <a:ea typeface="ＭＳ Ｐゴシック" pitchFamily="-32" charset="-128"/>
              </a:rPr>
              <a:t>Monts du </a:t>
            </a:r>
            <a:r>
              <a:rPr lang="fr-FR" sz="1800" dirty="0">
                <a:solidFill>
                  <a:srgbClr val="000000"/>
                </a:solidFill>
                <a:ea typeface="ＭＳ Ｐゴシック" pitchFamily="-32" charset="-128"/>
              </a:rPr>
              <a:t>Forez</a:t>
            </a:r>
          </a:p>
        </p:txBody>
      </p:sp>
      <p:sp>
        <p:nvSpPr>
          <p:cNvPr id="21" name="Légende encadrée 2 20"/>
          <p:cNvSpPr/>
          <p:nvPr/>
        </p:nvSpPr>
        <p:spPr bwMode="auto">
          <a:xfrm>
            <a:off x="8156107" y="5760367"/>
            <a:ext cx="1902066" cy="576064"/>
          </a:xfrm>
          <a:prstGeom prst="borderCallout2">
            <a:avLst>
              <a:gd name="adj1" fmla="val 44317"/>
              <a:gd name="adj2" fmla="val -2356"/>
              <a:gd name="adj3" fmla="val 52520"/>
              <a:gd name="adj4" fmla="val -1819"/>
              <a:gd name="adj5" fmla="val -87358"/>
              <a:gd name="adj6" fmla="val -169175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FR" sz="1800" dirty="0" smtClean="0">
                <a:solidFill>
                  <a:srgbClr val="000000"/>
                </a:solidFill>
                <a:ea typeface="ＭＳ Ｐゴシック" pitchFamily="-32" charset="-128"/>
              </a:rPr>
              <a:t>Montagne du </a:t>
            </a:r>
            <a:r>
              <a:rPr lang="fr-FR" sz="1800" dirty="0" err="1" smtClean="0">
                <a:solidFill>
                  <a:srgbClr val="000000"/>
                </a:solidFill>
                <a:ea typeface="ＭＳ Ｐゴシック" pitchFamily="-32" charset="-128"/>
              </a:rPr>
              <a:t>Carroux</a:t>
            </a:r>
            <a:endParaRPr lang="fr-FR" sz="1800" dirty="0">
              <a:solidFill>
                <a:srgbClr val="000000"/>
              </a:solidFill>
              <a:ea typeface="ＭＳ Ｐゴシック" pitchFamily="-32" charset="-128"/>
            </a:endParaRPr>
          </a:p>
        </p:txBody>
      </p:sp>
      <p:sp>
        <p:nvSpPr>
          <p:cNvPr id="22" name="Légende encadrée 2 33"/>
          <p:cNvSpPr>
            <a:spLocks/>
          </p:cNvSpPr>
          <p:nvPr/>
        </p:nvSpPr>
        <p:spPr bwMode="auto">
          <a:xfrm>
            <a:off x="756852" y="2681630"/>
            <a:ext cx="1585355" cy="414441"/>
          </a:xfrm>
          <a:prstGeom prst="borderCallout2">
            <a:avLst>
              <a:gd name="adj1" fmla="val 44315"/>
              <a:gd name="adj2" fmla="val 104519"/>
              <a:gd name="adj3" fmla="val 44315"/>
              <a:gd name="adj4" fmla="val 107167"/>
              <a:gd name="adj5" fmla="val 190570"/>
              <a:gd name="adj6" fmla="val 249062"/>
            </a:avLst>
          </a:prstGeom>
          <a:solidFill>
            <a:schemeClr val="tx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99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4D4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</a:rPr>
              <a:t>Grand Sancy</a:t>
            </a:r>
            <a:endParaRPr lang="fr-FR" altLang="fr-FR" sz="1800" dirty="0">
              <a:solidFill>
                <a:srgbClr val="000000"/>
              </a:solidFill>
            </a:endParaRPr>
          </a:p>
        </p:txBody>
      </p:sp>
      <p:sp>
        <p:nvSpPr>
          <p:cNvPr id="23" name="Légende encadrée 2 22"/>
          <p:cNvSpPr/>
          <p:nvPr/>
        </p:nvSpPr>
        <p:spPr bwMode="auto">
          <a:xfrm>
            <a:off x="122986" y="4369646"/>
            <a:ext cx="2201162" cy="323850"/>
          </a:xfrm>
          <a:prstGeom prst="borderCallout2">
            <a:avLst>
              <a:gd name="adj1" fmla="val 44317"/>
              <a:gd name="adj2" fmla="val 104520"/>
              <a:gd name="adj3" fmla="val 50572"/>
              <a:gd name="adj4" fmla="val 121832"/>
              <a:gd name="adj5" fmla="val 80611"/>
              <a:gd name="adj6" fmla="val 184939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FR" sz="1800" dirty="0" smtClean="0">
                <a:solidFill>
                  <a:schemeClr val="tx2"/>
                </a:solidFill>
                <a:ea typeface="ＭＳ Ｐゴシック" pitchFamily="-32" charset="-128"/>
              </a:rPr>
              <a:t>Causse du Quercy</a:t>
            </a:r>
            <a:endParaRPr lang="fr-FR" sz="1800" dirty="0">
              <a:solidFill>
                <a:schemeClr val="tx2"/>
              </a:solidFill>
              <a:ea typeface="ＭＳ Ｐゴシック" pitchFamily="-32" charset="-128"/>
            </a:endParaRPr>
          </a:p>
        </p:txBody>
      </p:sp>
      <p:sp>
        <p:nvSpPr>
          <p:cNvPr id="24" name="Légende encadrée 2 23"/>
          <p:cNvSpPr/>
          <p:nvPr/>
        </p:nvSpPr>
        <p:spPr bwMode="auto">
          <a:xfrm>
            <a:off x="8206267" y="2673725"/>
            <a:ext cx="1902066" cy="414441"/>
          </a:xfrm>
          <a:prstGeom prst="borderCallout2">
            <a:avLst>
              <a:gd name="adj1" fmla="val 44317"/>
              <a:gd name="adj2" fmla="val -2356"/>
              <a:gd name="adj3" fmla="val 52520"/>
              <a:gd name="adj4" fmla="val -1819"/>
              <a:gd name="adj5" fmla="val 176250"/>
              <a:gd name="adj6" fmla="val -107943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FR" sz="1800" dirty="0" smtClean="0">
                <a:solidFill>
                  <a:srgbClr val="000000"/>
                </a:solidFill>
                <a:ea typeface="ＭＳ Ｐゴシック" pitchFamily="-32" charset="-128"/>
              </a:rPr>
              <a:t>Beaujolais Vert</a:t>
            </a:r>
            <a:endParaRPr lang="fr-FR" sz="1800" dirty="0">
              <a:solidFill>
                <a:srgbClr val="000000"/>
              </a:solidFill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56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Outdoor</a:t>
            </a:r>
            <a:r>
              <a:rPr lang="fr-FR" dirty="0"/>
              <a:t> </a:t>
            </a:r>
            <a:r>
              <a:rPr lang="fr-FR" dirty="0" err="1"/>
              <a:t>Resorts</a:t>
            </a:r>
            <a:r>
              <a:rPr lang="fr-FR" dirty="0"/>
              <a:t> in </a:t>
            </a:r>
            <a:r>
              <a:rPr lang="fr-FR" dirty="0" smtClean="0"/>
              <a:t>the Massif </a:t>
            </a:r>
            <a:r>
              <a:rPr lang="fr-FR" dirty="0"/>
              <a:t>Central</a:t>
            </a:r>
            <a:endParaRPr lang="fr-FR" altLang="fr-FR" dirty="0" smtClean="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216223" y="1583903"/>
            <a:ext cx="9797064" cy="475252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fr-FR" altLang="fr-FR" dirty="0" err="1" smtClean="0">
                <a:solidFill>
                  <a:schemeClr val="accent1"/>
                </a:solidFill>
              </a:rPr>
              <a:t>Criteria</a:t>
            </a:r>
            <a:r>
              <a:rPr lang="fr-FR" altLang="fr-FR" dirty="0" smtClean="0">
                <a:solidFill>
                  <a:schemeClr val="accent1"/>
                </a:solidFill>
              </a:rPr>
              <a:t>:</a:t>
            </a:r>
            <a:endParaRPr lang="fr-FR" altLang="fr-FR" dirty="0" smtClean="0">
              <a:solidFill>
                <a:schemeClr val="accent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altLang="fr-FR" dirty="0" err="1" smtClean="0"/>
              <a:t>Diversified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activities</a:t>
            </a:r>
            <a:endParaRPr lang="fr-FR" alt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altLang="fr-FR" dirty="0" err="1" smtClean="0"/>
              <a:t>Governance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project</a:t>
            </a:r>
            <a:r>
              <a:rPr lang="fr-FR" altLang="fr-FR" dirty="0" smtClean="0"/>
              <a:t> manager, </a:t>
            </a:r>
            <a:r>
              <a:rPr lang="fr-FR" altLang="fr-FR" dirty="0" err="1" smtClean="0"/>
              <a:t>education</a:t>
            </a:r>
            <a:r>
              <a:rPr lang="fr-FR" altLang="fr-FR" dirty="0" smtClean="0"/>
              <a:t> courses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altLang="fr-FR" dirty="0" err="1" smtClean="0"/>
              <a:t>Sustainability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environment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quality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landscape</a:t>
            </a:r>
            <a:endParaRPr lang="fr-FR" alt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altLang="fr-FR" dirty="0" err="1" smtClean="0"/>
              <a:t>Safety</a:t>
            </a:r>
            <a:r>
              <a:rPr lang="fr-FR" altLang="fr-FR" dirty="0" smtClean="0"/>
              <a:t> and </a:t>
            </a:r>
            <a:r>
              <a:rPr lang="fr-FR" altLang="fr-FR" dirty="0" err="1" smtClean="0"/>
              <a:t>quality</a:t>
            </a:r>
            <a:r>
              <a:rPr lang="fr-FR" altLang="fr-FR" dirty="0" smtClean="0"/>
              <a:t> of the </a:t>
            </a:r>
            <a:r>
              <a:rPr lang="fr-FR" altLang="fr-FR" dirty="0" err="1" smtClean="0"/>
              <a:t>offer</a:t>
            </a:r>
            <a:r>
              <a:rPr lang="fr-FR" altLang="fr-FR" dirty="0" smtClean="0"/>
              <a:t>, public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/>
              <a:t>Connections of the </a:t>
            </a:r>
            <a:r>
              <a:rPr lang="fr-FR" altLang="fr-FR" dirty="0" err="1" smtClean="0"/>
              <a:t>project</a:t>
            </a:r>
            <a:r>
              <a:rPr lang="fr-FR" altLang="fr-FR" dirty="0" smtClean="0"/>
              <a:t> : </a:t>
            </a:r>
            <a:r>
              <a:rPr lang="fr-FR" altLang="fr-FR" dirty="0" err="1" smtClean="0"/>
              <a:t>health</a:t>
            </a:r>
            <a:r>
              <a:rPr lang="fr-FR" altLang="fr-FR" dirty="0" smtClean="0"/>
              <a:t>, culture, </a:t>
            </a:r>
            <a:r>
              <a:rPr lang="fr-FR" altLang="fr-FR" dirty="0" err="1" smtClean="0"/>
              <a:t>history</a:t>
            </a:r>
            <a:endParaRPr lang="fr-FR" alt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altLang="fr-FR" dirty="0" err="1" smtClean="0"/>
              <a:t>Commercialization</a:t>
            </a:r>
            <a:endParaRPr lang="fr-FR" altLang="fr-FR" dirty="0" smtClean="0"/>
          </a:p>
          <a:p>
            <a:pPr lvl="1">
              <a:defRPr/>
            </a:pPr>
            <a:r>
              <a:rPr lang="fr-FR" altLang="fr-FR" dirty="0" smtClean="0">
                <a:solidFill>
                  <a:schemeClr val="accent1"/>
                </a:solidFill>
              </a:rPr>
              <a:t>Call of </a:t>
            </a:r>
            <a:r>
              <a:rPr lang="fr-FR" altLang="fr-FR" dirty="0" err="1" smtClean="0">
                <a:solidFill>
                  <a:schemeClr val="accent1"/>
                </a:solidFill>
              </a:rPr>
              <a:t>project</a:t>
            </a:r>
            <a:r>
              <a:rPr lang="fr-FR" altLang="fr-FR" dirty="0" smtClean="0">
                <a:solidFill>
                  <a:schemeClr val="accent1"/>
                </a:solidFill>
              </a:rPr>
              <a:t> - </a:t>
            </a:r>
            <a:r>
              <a:rPr lang="fr-FR" altLang="fr-FR" dirty="0" err="1" smtClean="0">
                <a:solidFill>
                  <a:schemeClr val="accent1"/>
                </a:solidFill>
              </a:rPr>
              <a:t>governance</a:t>
            </a:r>
            <a:r>
              <a:rPr lang="fr-FR" altLang="fr-FR" dirty="0" smtClean="0">
                <a:solidFill>
                  <a:schemeClr val="accent1"/>
                </a:solidFill>
              </a:rPr>
              <a:t> : </a:t>
            </a:r>
            <a:endParaRPr lang="fr-FR" altLang="fr-FR" dirty="0">
              <a:solidFill>
                <a:schemeClr val="accent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/>
              <a:t>GIP Massif Central – « Groupement d’</a:t>
            </a:r>
            <a:r>
              <a:rPr lang="fr-FR" altLang="fr-FR" dirty="0" err="1" smtClean="0"/>
              <a:t>Interet</a:t>
            </a:r>
            <a:r>
              <a:rPr lang="fr-FR" altLang="fr-FR" dirty="0" smtClean="0"/>
              <a:t> Public » </a:t>
            </a:r>
            <a:endParaRPr lang="fr-FR" altLang="fr-FR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/>
              <a:t>CGET – (ex DATAR) National Agency for territorial </a:t>
            </a:r>
            <a:r>
              <a:rPr lang="fr-FR" altLang="fr-FR" dirty="0" err="1" smtClean="0"/>
              <a:t>development</a:t>
            </a:r>
            <a:endParaRPr lang="fr-FR" altLang="fr-FR" dirty="0" smtClean="0"/>
          </a:p>
          <a:p>
            <a:pPr marL="1200150" lvl="2" indent="-285750"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/>
              <a:t>The CREPS Rhône Alpes – </a:t>
            </a:r>
            <a:r>
              <a:rPr lang="fr-FR" altLang="fr-FR" dirty="0" err="1" smtClean="0"/>
              <a:t>Outdoor</a:t>
            </a:r>
            <a:r>
              <a:rPr lang="fr-FR" altLang="fr-FR" dirty="0" smtClean="0"/>
              <a:t> National Center as </a:t>
            </a:r>
            <a:r>
              <a:rPr lang="fr-FR" altLang="fr-FR" dirty="0" err="1" smtClean="0"/>
              <a:t>adviser</a:t>
            </a:r>
            <a:r>
              <a:rPr lang="fr-FR" altLang="fr-FR" dirty="0" smtClean="0"/>
              <a:t> and </a:t>
            </a:r>
            <a:r>
              <a:rPr lang="fr-FR" altLang="fr-FR" dirty="0" err="1" smtClean="0"/>
              <a:t>outdoor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specialist</a:t>
            </a:r>
            <a:endParaRPr lang="fr-FR" alt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fr-FR" altLang="fr-FR" dirty="0" smtClean="0"/>
          </a:p>
          <a:p>
            <a:pPr lvl="1">
              <a:defRPr/>
            </a:pPr>
            <a:endParaRPr lang="fr-FR" altLang="fr-FR" sz="2200" dirty="0" smtClean="0"/>
          </a:p>
          <a:p>
            <a:pPr lvl="1">
              <a:defRPr/>
            </a:pPr>
            <a:endParaRPr lang="fr-FR" altLang="fr-FR" sz="2400" dirty="0" smtClean="0"/>
          </a:p>
          <a:p>
            <a:pPr lvl="1">
              <a:defRPr/>
            </a:pPr>
            <a:endParaRPr lang="fr-FR" altLang="fr-FR" sz="2400" dirty="0" smtClean="0"/>
          </a:p>
          <a:p>
            <a:pPr lvl="1">
              <a:defRPr/>
            </a:pPr>
            <a:endParaRPr lang="fr-FR" altLang="fr-FR" dirty="0" smtClean="0"/>
          </a:p>
          <a:p>
            <a:pPr lvl="1">
              <a:defRPr/>
            </a:pPr>
            <a:endParaRPr lang="fr-FR" altLang="fr-FR" dirty="0" smtClean="0"/>
          </a:p>
          <a:p>
            <a:pPr marL="457200" lvl="1" indent="0">
              <a:buFontTx/>
              <a:buNone/>
              <a:defRPr/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477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4255" y="1511895"/>
            <a:ext cx="9433047" cy="4608512"/>
          </a:xfrm>
        </p:spPr>
        <p:txBody>
          <a:bodyPr>
            <a:normAutofit/>
          </a:bodyPr>
          <a:lstStyle/>
          <a:p>
            <a:r>
              <a:rPr lang="fr-FR" altLang="fr-FR" dirty="0" smtClean="0">
                <a:solidFill>
                  <a:schemeClr val="accent1"/>
                </a:solidFill>
              </a:rPr>
              <a:t>Project </a:t>
            </a:r>
            <a:r>
              <a:rPr lang="fr-FR" altLang="fr-FR" dirty="0" err="1" smtClean="0">
                <a:solidFill>
                  <a:schemeClr val="accent1"/>
                </a:solidFill>
              </a:rPr>
              <a:t>evaluation</a:t>
            </a:r>
            <a:r>
              <a:rPr lang="fr-FR" altLang="fr-FR" dirty="0" smtClean="0">
                <a:solidFill>
                  <a:schemeClr val="accent1"/>
                </a:solidFill>
              </a:rPr>
              <a:t> – </a:t>
            </a:r>
            <a:r>
              <a:rPr lang="fr-FR" altLang="fr-FR" dirty="0" err="1" smtClean="0">
                <a:solidFill>
                  <a:schemeClr val="accent1"/>
                </a:solidFill>
              </a:rPr>
              <a:t>Starting</a:t>
            </a:r>
            <a:r>
              <a:rPr lang="fr-FR" altLang="fr-FR" dirty="0" smtClean="0">
                <a:solidFill>
                  <a:schemeClr val="accent1"/>
                </a:solidFill>
              </a:rPr>
              <a:t> 2017 </a:t>
            </a:r>
            <a:r>
              <a:rPr lang="fr-FR" altLang="fr-FR" dirty="0">
                <a:solidFill>
                  <a:schemeClr val="accent1"/>
                </a:solidFill>
              </a:rPr>
              <a:t>: </a:t>
            </a:r>
            <a:endParaRPr lang="fr-FR" altLang="fr-FR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fr-FR" dirty="0" smtClean="0"/>
              <a:t>A </a:t>
            </a:r>
            <a:r>
              <a:rPr lang="fr-FR" altLang="fr-FR" dirty="0" err="1" smtClean="0"/>
              <a:t>toolkit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provided</a:t>
            </a:r>
            <a:r>
              <a:rPr lang="fr-FR" altLang="fr-FR" dirty="0" smtClean="0"/>
              <a:t> : mesure the </a:t>
            </a:r>
            <a:r>
              <a:rPr lang="fr-FR" altLang="fr-FR" dirty="0" err="1" smtClean="0"/>
              <a:t>outdoor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activity</a:t>
            </a:r>
            <a:r>
              <a:rPr lang="fr-FR" altLang="fr-FR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fr-FR" dirty="0" smtClean="0"/>
              <a:t>Evaluation of the </a:t>
            </a:r>
            <a:r>
              <a:rPr lang="fr-FR" altLang="fr-FR" dirty="0" err="1" smtClean="0"/>
              <a:t>number</a:t>
            </a:r>
            <a:r>
              <a:rPr lang="fr-FR" altLang="fr-FR" dirty="0" smtClean="0"/>
              <a:t> of jobs </a:t>
            </a:r>
            <a:r>
              <a:rPr lang="fr-FR" altLang="fr-FR" dirty="0" err="1" smtClean="0"/>
              <a:t>created</a:t>
            </a:r>
            <a:endParaRPr lang="fr-FR" alt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fr-FR" dirty="0" smtClean="0"/>
              <a:t>Evaluation of the </a:t>
            </a:r>
            <a:r>
              <a:rPr lang="fr-FR" altLang="fr-FR" dirty="0" err="1" smtClean="0"/>
              <a:t>economic</a:t>
            </a:r>
            <a:r>
              <a:rPr lang="fr-FR" altLang="fr-FR" dirty="0" smtClean="0"/>
              <a:t> </a:t>
            </a:r>
            <a:r>
              <a:rPr lang="fr-FR" altLang="fr-FR" dirty="0" smtClean="0"/>
              <a:t>impact.</a:t>
            </a:r>
          </a:p>
          <a:p>
            <a:r>
              <a:rPr lang="fr-FR" altLang="fr-FR" dirty="0" err="1" smtClean="0">
                <a:solidFill>
                  <a:schemeClr val="accent1"/>
                </a:solidFill>
              </a:rPr>
              <a:t>Interest</a:t>
            </a:r>
            <a:r>
              <a:rPr lang="fr-FR" altLang="fr-FR" dirty="0" smtClean="0">
                <a:solidFill>
                  <a:schemeClr val="accent1"/>
                </a:solidFill>
              </a:rPr>
              <a:t> and </a:t>
            </a:r>
            <a:r>
              <a:rPr lang="fr-FR" altLang="fr-FR" dirty="0" err="1" smtClean="0">
                <a:solidFill>
                  <a:schemeClr val="accent1"/>
                </a:solidFill>
              </a:rPr>
              <a:t>difficulties</a:t>
            </a:r>
            <a:r>
              <a:rPr lang="fr-FR" altLang="fr-FR" dirty="0" smtClean="0">
                <a:solidFill>
                  <a:schemeClr val="accent1"/>
                </a:solidFill>
              </a:rPr>
              <a:t> of the </a:t>
            </a:r>
            <a:r>
              <a:rPr lang="fr-FR" altLang="fr-FR" dirty="0" err="1" smtClean="0">
                <a:solidFill>
                  <a:schemeClr val="accent1"/>
                </a:solidFill>
              </a:rPr>
              <a:t>project</a:t>
            </a:r>
            <a:r>
              <a:rPr lang="fr-FR" altLang="fr-FR" dirty="0" smtClean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altLang="fr-FR" dirty="0" err="1" smtClean="0"/>
              <a:t>Interest</a:t>
            </a:r>
            <a:r>
              <a:rPr lang="fr-FR" altLang="fr-FR" dirty="0" smtClean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altLang="fr-FR" dirty="0" err="1" smtClean="0"/>
              <a:t>technical</a:t>
            </a:r>
            <a:r>
              <a:rPr lang="fr-FR" altLang="fr-FR" dirty="0" smtClean="0"/>
              <a:t> support of the National </a:t>
            </a:r>
            <a:r>
              <a:rPr lang="fr-FR" altLang="fr-FR" dirty="0" err="1" smtClean="0"/>
              <a:t>Outdoor</a:t>
            </a:r>
            <a:r>
              <a:rPr lang="fr-FR" altLang="fr-FR" dirty="0" smtClean="0"/>
              <a:t> Center to </a:t>
            </a:r>
            <a:r>
              <a:rPr lang="fr-FR" altLang="fr-FR" dirty="0" err="1" smtClean="0"/>
              <a:t>provide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sustainable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activities</a:t>
            </a:r>
            <a:r>
              <a:rPr lang="fr-FR" altLang="fr-FR" dirty="0" smtClean="0"/>
              <a:t> and training courses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altLang="fr-FR" dirty="0" err="1" smtClean="0"/>
              <a:t>Consistency</a:t>
            </a:r>
            <a:r>
              <a:rPr lang="fr-FR" altLang="fr-FR" dirty="0" smtClean="0"/>
              <a:t> and </a:t>
            </a:r>
            <a:r>
              <a:rPr lang="fr-FR" altLang="fr-FR" dirty="0" err="1" smtClean="0"/>
              <a:t>coherence</a:t>
            </a:r>
            <a:r>
              <a:rPr lang="fr-FR" altLang="fr-FR" dirty="0" smtClean="0"/>
              <a:t> of the </a:t>
            </a:r>
            <a:r>
              <a:rPr lang="fr-FR" altLang="fr-FR" dirty="0" err="1" smtClean="0"/>
              <a:t>project</a:t>
            </a:r>
            <a:endParaRPr lang="fr-FR" altLang="fr-FR" dirty="0" smtClean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altLang="fr-FR" dirty="0" err="1" smtClean="0"/>
              <a:t>Difficulties</a:t>
            </a:r>
            <a:r>
              <a:rPr lang="fr-FR" altLang="fr-FR" dirty="0" smtClean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altLang="fr-FR" dirty="0" err="1" smtClean="0"/>
              <a:t>Finding</a:t>
            </a:r>
            <a:r>
              <a:rPr lang="fr-FR" altLang="fr-FR" dirty="0" smtClean="0"/>
              <a:t> local </a:t>
            </a:r>
            <a:r>
              <a:rPr lang="fr-FR" altLang="fr-FR" dirty="0" err="1" smtClean="0"/>
              <a:t>project</a:t>
            </a:r>
            <a:r>
              <a:rPr lang="fr-FR" altLang="fr-FR" dirty="0" smtClean="0"/>
              <a:t> managers </a:t>
            </a:r>
            <a:r>
              <a:rPr lang="fr-FR" altLang="fr-FR" dirty="0" smtClean="0"/>
              <a:t>or 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installing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someone</a:t>
            </a:r>
            <a:endParaRPr lang="fr-FR" alt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/>
              <a:t>Most of the </a:t>
            </a:r>
            <a:r>
              <a:rPr lang="fr-FR" altLang="fr-FR" dirty="0" err="1" smtClean="0"/>
              <a:t>selected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projects</a:t>
            </a:r>
            <a:r>
              <a:rPr lang="fr-FR" altLang="fr-FR" dirty="0" smtClean="0"/>
              <a:t>  come </a:t>
            </a:r>
            <a:r>
              <a:rPr lang="fr-FR" altLang="fr-FR" dirty="0" err="1" smtClean="0"/>
              <a:t>from</a:t>
            </a:r>
            <a:r>
              <a:rPr lang="fr-FR" altLang="fr-FR" dirty="0" smtClean="0"/>
              <a:t> </a:t>
            </a:r>
            <a:r>
              <a:rPr lang="fr-FR" altLang="fr-FR" dirty="0" smtClean="0"/>
              <a:t>areas </a:t>
            </a:r>
            <a:r>
              <a:rPr lang="fr-FR" altLang="fr-FR" dirty="0" err="1" smtClean="0"/>
              <a:t>that</a:t>
            </a:r>
            <a:r>
              <a:rPr lang="fr-FR" altLang="fr-FR" dirty="0" smtClean="0"/>
              <a:t> are </a:t>
            </a:r>
            <a:r>
              <a:rPr lang="fr-FR" altLang="fr-FR" dirty="0" err="1" smtClean="0"/>
              <a:t>already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priviledged</a:t>
            </a:r>
            <a:endParaRPr lang="fr-FR" alt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4255" y="863823"/>
            <a:ext cx="9433048" cy="720080"/>
          </a:xfrm>
        </p:spPr>
        <p:txBody>
          <a:bodyPr/>
          <a:lstStyle/>
          <a:p>
            <a:r>
              <a:rPr lang="fr-FR" dirty="0" err="1"/>
              <a:t>Outdoor</a:t>
            </a:r>
            <a:r>
              <a:rPr lang="fr-FR" dirty="0"/>
              <a:t> </a:t>
            </a:r>
            <a:r>
              <a:rPr lang="fr-FR" dirty="0" err="1"/>
              <a:t>Resorts</a:t>
            </a:r>
            <a:r>
              <a:rPr lang="fr-FR" dirty="0"/>
              <a:t> in Massif Central</a:t>
            </a:r>
          </a:p>
        </p:txBody>
      </p:sp>
    </p:spTree>
    <p:extLst>
      <p:ext uri="{BB962C8B-B14F-4D97-AF65-F5344CB8AC3E}">
        <p14:creationId xmlns:p14="http://schemas.microsoft.com/office/powerpoint/2010/main" val="469268136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résentation PRNSN V1">
  <a:themeElements>
    <a:clrScheme name="PRNSN 3">
      <a:dk1>
        <a:srgbClr val="4E6A78"/>
      </a:dk1>
      <a:lt1>
        <a:sysClr val="window" lastClr="FFFFFF"/>
      </a:lt1>
      <a:dk2>
        <a:srgbClr val="2C3F48"/>
      </a:dk2>
      <a:lt2>
        <a:srgbClr val="F2F2F2"/>
      </a:lt2>
      <a:accent1>
        <a:srgbClr val="EA4E63"/>
      </a:accent1>
      <a:accent2>
        <a:srgbClr val="5BC5F2"/>
      </a:accent2>
      <a:accent3>
        <a:srgbClr val="FFCC00"/>
      </a:accent3>
      <a:accent4>
        <a:srgbClr val="C64455"/>
      </a:accent4>
      <a:accent5>
        <a:srgbClr val="50A9CE"/>
      </a:accent5>
      <a:accent6>
        <a:srgbClr val="D7AF00"/>
      </a:accent6>
      <a:hlink>
        <a:srgbClr val="50A9CE"/>
      </a:hlink>
      <a:folHlink>
        <a:srgbClr val="5BC5F2"/>
      </a:folHlink>
    </a:clrScheme>
    <a:fontScheme name="PRNSN 3">
      <a:majorFont>
        <a:latin typeface="Rajdhani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présentation PRNSN V1</Template>
  <TotalTime>1613</TotalTime>
  <Words>539</Words>
  <Application>Microsoft Office PowerPoint</Application>
  <PresentationFormat>Personnalisé</PresentationFormat>
  <Paragraphs>106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Open Sans</vt:lpstr>
      <vt:lpstr>Rajdhani Bold</vt:lpstr>
      <vt:lpstr>Wingdings</vt:lpstr>
      <vt:lpstr>ＭＳ Ｐゴシック</vt:lpstr>
      <vt:lpstr>Calibri</vt:lpstr>
      <vt:lpstr>Modèle présentation PRNSN V1</vt:lpstr>
      <vt:lpstr>Présentation PowerPoint</vt:lpstr>
      <vt:lpstr>Présentation PowerPoint</vt:lpstr>
      <vt:lpstr>Présentation PowerPoint</vt:lpstr>
      <vt:lpstr>Project « Pôles de pleine nature » en Massif Central 2015 / 2016</vt:lpstr>
      <vt:lpstr>Massif Central</vt:lpstr>
      <vt:lpstr>Outdoor Resorts in the  Massif Central – Issues and challenges </vt:lpstr>
      <vt:lpstr>Outdoor Sport Resorts  - Pôles de pleine nature – </vt:lpstr>
      <vt:lpstr>Outdoor Resorts in the Massif Central</vt:lpstr>
      <vt:lpstr>Outdoor Resorts in Massif Central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Appel à projet  Pôles de pleine nature en Massif Central 2015 / 2016</dc:title>
  <dc:creator>Quentin Orgé</dc:creator>
  <cp:lastModifiedBy>FBEAUCHARD</cp:lastModifiedBy>
  <cp:revision>37</cp:revision>
  <cp:lastPrinted>2017-02-14T14:12:39Z</cp:lastPrinted>
  <dcterms:created xsi:type="dcterms:W3CDTF">2017-02-10T08:30:34Z</dcterms:created>
  <dcterms:modified xsi:type="dcterms:W3CDTF">2017-02-15T08:17:10Z</dcterms:modified>
</cp:coreProperties>
</file>