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6" r:id="rId5"/>
    <p:sldId id="272" r:id="rId6"/>
    <p:sldId id="277" r:id="rId7"/>
    <p:sldId id="278" r:id="rId8"/>
    <p:sldId id="279" r:id="rId9"/>
    <p:sldId id="275" r:id="rId10"/>
    <p:sldId id="280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93" d="100"/>
          <a:sy n="93" d="100"/>
        </p:scale>
        <p:origin x="1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420367-864C-49CF-ABC6-52B044BF87ED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C601FB-2E3D-4B1B-BD22-733A8C1FE09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404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00EF3D-DA70-4E55-8F6F-FE9FEDB3E210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4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239E-EDFC-4BEA-A4B9-9808EA86BE5F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8A54-DDFA-4D96-B96F-B4B64974B034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9579-B70E-48E5-BDD7-EE906ACAE40F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2470-4762-4108-9FB1-0A2A026C37D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5251-5E4C-415C-8A63-E41F189604A8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66D5-37DA-4AA1-8AC7-C3D83B8DBD1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E354-6664-4594-B926-ABC7D4C1920F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3538-AAF4-4707-B273-4B801E2C303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3044-2F47-4C61-9730-3DCCED38713E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333E-B342-49C7-9087-1D611082C83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ABB4-BC1F-4E3C-98E2-8FCC76EC52F9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EC8E-C83E-4F85-BFDD-C4CF4DFFD546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F71E-2501-41AE-A461-D069C8492108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3B4A-11B2-4DCC-A05A-13EEC2F3CDE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17FE-7848-4717-A40B-89F75574EF15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0E39-D62F-4E4D-B848-2900C4F5500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36E5-3830-4838-A9BB-20B6AA151816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7931-F065-4DE7-89D3-650EE8D4201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E63A-B91E-4521-9E1E-1923A58D524A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AC83-8A53-4739-8FEB-1DF33135D3B0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4E54-B705-4E57-801C-352DE90EF35C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3271-1666-48D9-9DC5-F00F6EF915A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DFCA1-08E6-4C87-8DBA-80D60AE1085D}" type="datetimeFigureOut">
              <a:rPr lang="it-IT"/>
              <a:pPr>
                <a:defRPr/>
              </a:pPr>
              <a:t>27/02/2017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F4DBF-FD3B-4FBA-BA18-37A6E7AC440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3" descr="8.JPG"/>
          <p:cNvPicPr>
            <a:picLocks noChangeAspect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2636838"/>
            <a:ext cx="7804150" cy="1935162"/>
          </a:xfrm>
        </p:spPr>
        <p:txBody>
          <a:bodyPr>
            <a:normAutofit fontScale="90000"/>
          </a:bodyPr>
          <a:lstStyle/>
          <a:p>
            <a:r>
              <a:rPr lang="it-IT" sz="72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  <a:t>AGRITURISMO</a:t>
            </a:r>
            <a:br>
              <a:rPr lang="it-IT" sz="72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</a:br>
            <a:r>
              <a:rPr lang="it-IT" sz="66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  <a:t>FATTORIA DIDATTICA</a:t>
            </a:r>
            <a:br>
              <a:rPr lang="it-IT" sz="66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</a:br>
            <a:r>
              <a:rPr lang="it-IT" sz="66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  <a:t>FATTORIA SOCIALE</a:t>
            </a:r>
            <a:r>
              <a:rPr lang="it-IT" sz="72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  <a:t> </a:t>
            </a:r>
            <a:br>
              <a:rPr lang="it-IT" sz="72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</a:br>
            <a:r>
              <a:rPr lang="it-IT" sz="9600" dirty="0" smtClean="0">
                <a:solidFill>
                  <a:srgbClr val="00B050"/>
                </a:solidFill>
                <a:latin typeface="Tw Cen MT Condensed Extra Bold" pitchFamily="34" charset="0"/>
                <a:cs typeface="Angsana New" pitchFamily="18" charset="-34"/>
              </a:rPr>
              <a:t>DOSSO BADINO</a:t>
            </a:r>
            <a:r>
              <a:rPr lang="it-IT" sz="4800" dirty="0" smtClean="0">
                <a:solidFill>
                  <a:srgbClr val="0D0D0D"/>
                </a:solidFill>
                <a:latin typeface="Bodoni MT Condensed" pitchFamily="18" charset="0"/>
              </a:rPr>
              <a:t/>
            </a:r>
            <a:br>
              <a:rPr lang="it-IT" sz="4800" dirty="0" smtClean="0">
                <a:solidFill>
                  <a:srgbClr val="0D0D0D"/>
                </a:solidFill>
                <a:latin typeface="Bodoni MT Condensed" pitchFamily="18" charset="0"/>
              </a:rPr>
            </a:br>
            <a:r>
              <a:rPr lang="it-IT" sz="1200" dirty="0" smtClean="0">
                <a:solidFill>
                  <a:srgbClr val="0D0D0D"/>
                </a:solidFill>
              </a:rPr>
              <a:t/>
            </a:r>
            <a:br>
              <a:rPr lang="it-IT" sz="1200" dirty="0" smtClean="0">
                <a:solidFill>
                  <a:srgbClr val="0D0D0D"/>
                </a:solidFill>
              </a:rPr>
            </a:br>
            <a:r>
              <a:rPr lang="it-IT" sz="4000" b="1" dirty="0" smtClean="0">
                <a:solidFill>
                  <a:srgbClr val="0D0D0D"/>
                </a:solidFill>
              </a:rPr>
              <a:t>di </a:t>
            </a:r>
            <a:br>
              <a:rPr lang="it-IT" sz="4000" b="1" dirty="0" smtClean="0">
                <a:solidFill>
                  <a:srgbClr val="0D0D0D"/>
                </a:solidFill>
              </a:rPr>
            </a:br>
            <a:r>
              <a:rPr lang="it-IT" sz="4000" b="1" dirty="0" smtClean="0">
                <a:solidFill>
                  <a:srgbClr val="0D0D0D"/>
                </a:solidFill>
              </a:rPr>
              <a:t>Alessandra e Carola Morandi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4" descr="IndexPrimave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E:\Progetto\Foto Dosso Badino\6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i="1" cap="small" dirty="0" smtClean="0">
                <a:solidFill>
                  <a:srgbClr val="C00000"/>
                </a:solidFill>
                <a:latin typeface="Arial Rounded MT Bold" pitchFamily="34" charset="0"/>
              </a:rPr>
              <a:t>Agriturismo Dosso Badino </a:t>
            </a:r>
            <a:br>
              <a:rPr lang="it-IT" b="1" i="1" cap="small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it-IT" b="1" i="1" cap="small" dirty="0" smtClean="0">
                <a:solidFill>
                  <a:srgbClr val="C00000"/>
                </a:solidFill>
                <a:latin typeface="Arial Rounded MT Bold" pitchFamily="34" charset="0"/>
              </a:rPr>
              <a:t>L’origine</a:t>
            </a:r>
            <a:endParaRPr lang="it-IT" b="1" i="1" cap="small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80400" cy="51149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/>
              <a:t>1970 Azienda agricola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/>
              <a:t>Azienda zootecnica (vacche da latte)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/>
              <a:t>Coltivazioni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/>
              <a:t>1995 Prime collaborazioni con istituti scolastici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/>
              <a:t>Pianificazione dell’offerta agrituristica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/>
              <a:t>Coordinamento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/>
              <a:t>Organizzazione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5" descr="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solidFill>
                  <a:srgbClr val="C00000"/>
                </a:solidFill>
                <a:latin typeface="Arial Rounded MT Bold" pitchFamily="34" charset="0"/>
              </a:rPr>
              <a:t>Agriturismo Dosso Badino </a:t>
            </a:r>
            <a:br>
              <a:rPr lang="it-IT" sz="4800" cap="small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it-IT" sz="4800" cap="small" dirty="0" smtClean="0">
                <a:solidFill>
                  <a:srgbClr val="C00000"/>
                </a:solidFill>
                <a:latin typeface="Arial Rounded MT Bold" pitchFamily="34" charset="0"/>
              </a:rPr>
              <a:t>1999</a:t>
            </a:r>
            <a:endParaRPr lang="it-IT" sz="4800" cap="small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357188" y="2332038"/>
            <a:ext cx="8523287" cy="452596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it-IT" sz="4000" b="1" smtClean="0">
                <a:solidFill>
                  <a:schemeClr val="bg1"/>
                </a:solidFill>
              </a:rPr>
              <a:t>Agriturismo        Impresa 100% in rosa</a:t>
            </a:r>
          </a:p>
          <a:p>
            <a:pPr>
              <a:buFont typeface="Wingdings" pitchFamily="2" charset="2"/>
              <a:buChar char="ü"/>
            </a:pPr>
            <a:r>
              <a:rPr lang="it-IT" sz="4000" b="1" smtClean="0">
                <a:solidFill>
                  <a:schemeClr val="bg1"/>
                </a:solidFill>
              </a:rPr>
              <a:t>Azienda Agricola Multifunzionale</a:t>
            </a:r>
          </a:p>
          <a:p>
            <a:pPr>
              <a:buFont typeface="Wingdings" pitchFamily="2" charset="2"/>
              <a:buChar char="ü"/>
            </a:pPr>
            <a:r>
              <a:rPr lang="it-IT" sz="4000" b="1" smtClean="0">
                <a:solidFill>
                  <a:schemeClr val="bg1"/>
                </a:solidFill>
              </a:rPr>
              <a:t>Agriturismo con ristorazione </a:t>
            </a:r>
          </a:p>
          <a:p>
            <a:pPr>
              <a:buFont typeface="Wingdings" pitchFamily="2" charset="2"/>
              <a:buChar char="ü"/>
            </a:pPr>
            <a:r>
              <a:rPr lang="it-IT" sz="4000" b="1" smtClean="0">
                <a:solidFill>
                  <a:schemeClr val="bg1"/>
                </a:solidFill>
              </a:rPr>
              <a:t>Piccolo museo della tradizione rurale</a:t>
            </a:r>
          </a:p>
          <a:p>
            <a:pPr>
              <a:buFont typeface="Wingdings" pitchFamily="2" charset="2"/>
              <a:buChar char="ü"/>
            </a:pPr>
            <a:r>
              <a:rPr lang="it-IT" sz="4000" b="1" smtClean="0">
                <a:solidFill>
                  <a:schemeClr val="bg1"/>
                </a:solidFill>
              </a:rPr>
              <a:t>Fattoria didattica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3429000" y="2571750"/>
            <a:ext cx="78581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ilvecchiocastagno.com/wp-content/uploads/2015/03/Fattoria-Didattica-Il-Vecchio-Castagno-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6613" y="2322513"/>
            <a:ext cx="49307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9" descr="rovato lombardia carni ragazzi durante i laboratori didattici.jpg"/>
          <p:cNvPicPr>
            <a:picLocks noChangeAspect="1"/>
          </p:cNvPicPr>
          <p:nvPr/>
        </p:nvPicPr>
        <p:blipFill>
          <a:blip r:embed="rId2" cstate="screen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i="1" cap="small" dirty="0" smtClean="0">
                <a:solidFill>
                  <a:srgbClr val="C00000"/>
                </a:solidFill>
                <a:latin typeface="Arial Rounded MT Bold" pitchFamily="34" charset="0"/>
              </a:rPr>
              <a:t>Agriturismo Dosso Badino</a:t>
            </a:r>
            <a:br>
              <a:rPr lang="it-IT" b="1" i="1" cap="small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it-IT" b="1" i="1" cap="small" dirty="0" smtClean="0">
                <a:solidFill>
                  <a:srgbClr val="C00000"/>
                </a:solidFill>
                <a:latin typeface="Arial Rounded MT Bold" pitchFamily="34" charset="0"/>
              </a:rPr>
              <a:t>2001</a:t>
            </a:r>
            <a:endParaRPr lang="it-IT" b="1" i="1" cap="small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2133600"/>
            <a:ext cx="8229600" cy="34718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it-IT" sz="3000" smtClean="0"/>
              <a:t>   </a:t>
            </a:r>
            <a:r>
              <a:rPr lang="it-IT" sz="3000" b="1" smtClean="0"/>
              <a:t>Fattoria didattica (secondo decreto della regione Lombardia)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it-IT" sz="3000" b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it-IT" sz="3000" b="1" smtClean="0"/>
              <a:t>    Sviluppo di programmi didattici per i diversi ordini scolastici ben integrati con i Piani dell’Offerta Formativa (POF) del ministero dell’istruzione. </a:t>
            </a:r>
          </a:p>
          <a:p>
            <a:pPr>
              <a:lnSpc>
                <a:spcPct val="80000"/>
              </a:lnSpc>
            </a:pPr>
            <a:endParaRPr lang="it-IT" sz="3000" smtClean="0"/>
          </a:p>
          <a:p>
            <a:pPr>
              <a:lnSpc>
                <a:spcPct val="80000"/>
              </a:lnSpc>
            </a:pPr>
            <a:endParaRPr lang="it-IT" sz="3000" smtClean="0"/>
          </a:p>
        </p:txBody>
      </p:sp>
      <p:sp>
        <p:nvSpPr>
          <p:cNvPr id="4" name="Freccia in giù 3"/>
          <p:cNvSpPr/>
          <p:nvPr/>
        </p:nvSpPr>
        <p:spPr>
          <a:xfrm>
            <a:off x="4284663" y="2857500"/>
            <a:ext cx="647700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461" name="CasellaDiTesto 4"/>
          <p:cNvSpPr txBox="1">
            <a:spLocks noChangeArrowheads="1"/>
          </p:cNvSpPr>
          <p:nvPr/>
        </p:nvSpPr>
        <p:spPr bwMode="auto">
          <a:xfrm>
            <a:off x="1630363" y="6027738"/>
            <a:ext cx="1933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Scuola </a:t>
            </a:r>
          </a:p>
          <a:p>
            <a:pPr algn="ctr"/>
            <a:r>
              <a:rPr lang="it-IT" sz="2400" b="1">
                <a:latin typeface="Calibri" pitchFamily="34" charset="0"/>
              </a:rPr>
              <a:t>dell’ Infanzia</a:t>
            </a:r>
          </a:p>
        </p:txBody>
      </p:sp>
      <p:sp>
        <p:nvSpPr>
          <p:cNvPr id="19462" name="CasellaDiTesto 5"/>
          <p:cNvSpPr txBox="1">
            <a:spLocks noChangeArrowheads="1"/>
          </p:cNvSpPr>
          <p:nvPr/>
        </p:nvSpPr>
        <p:spPr bwMode="auto">
          <a:xfrm>
            <a:off x="5364163" y="6027738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Scuola </a:t>
            </a:r>
          </a:p>
          <a:p>
            <a:pPr algn="ctr"/>
            <a:r>
              <a:rPr lang="it-IT" sz="2400" b="1">
                <a:latin typeface="Calibri" pitchFamily="34" charset="0"/>
              </a:rPr>
              <a:t>Secondaria</a:t>
            </a:r>
          </a:p>
        </p:txBody>
      </p:sp>
      <p:sp>
        <p:nvSpPr>
          <p:cNvPr id="19463" name="CasellaDiTesto 6"/>
          <p:cNvSpPr txBox="1">
            <a:spLocks noChangeArrowheads="1"/>
          </p:cNvSpPr>
          <p:nvPr/>
        </p:nvSpPr>
        <p:spPr bwMode="auto">
          <a:xfrm>
            <a:off x="7308850" y="6022975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Università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971550" y="5000625"/>
            <a:ext cx="3457575" cy="109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19468" idx="0"/>
          </p:cNvCxnSpPr>
          <p:nvPr/>
        </p:nvCxnSpPr>
        <p:spPr>
          <a:xfrm>
            <a:off x="4429125" y="5000625"/>
            <a:ext cx="30163" cy="1027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429125" y="5000625"/>
            <a:ext cx="2951163" cy="109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467" name="CasellaDiTesto 11"/>
          <p:cNvSpPr txBox="1">
            <a:spLocks noChangeArrowheads="1"/>
          </p:cNvSpPr>
          <p:nvPr/>
        </p:nvSpPr>
        <p:spPr bwMode="auto">
          <a:xfrm>
            <a:off x="0" y="602138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Nido</a:t>
            </a:r>
          </a:p>
        </p:txBody>
      </p:sp>
      <p:sp>
        <p:nvSpPr>
          <p:cNvPr id="19468" name="CasellaDiTesto 12"/>
          <p:cNvSpPr txBox="1">
            <a:spLocks noChangeArrowheads="1"/>
          </p:cNvSpPr>
          <p:nvPr/>
        </p:nvSpPr>
        <p:spPr bwMode="auto">
          <a:xfrm>
            <a:off x="3779838" y="6027738"/>
            <a:ext cx="1357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alibri" pitchFamily="34" charset="0"/>
              </a:rPr>
              <a:t>Scuola </a:t>
            </a:r>
          </a:p>
          <a:p>
            <a:pPr algn="ctr"/>
            <a:r>
              <a:rPr lang="it-IT" sz="2400" b="1">
                <a:latin typeface="Calibri" pitchFamily="34" charset="0"/>
              </a:rPr>
              <a:t>Primaria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4427538" y="5013325"/>
            <a:ext cx="1368425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2771775" y="5013325"/>
            <a:ext cx="1655763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5" descr="Sociale.jpg"/>
          <p:cNvPicPr>
            <a:picLocks noChangeAspect="1"/>
          </p:cNvPicPr>
          <p:nvPr/>
        </p:nvPicPr>
        <p:blipFill>
          <a:blip r:embed="rId2" cstate="screen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01038" cy="14398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solidFill>
                  <a:srgbClr val="C00000"/>
                </a:solidFill>
                <a:latin typeface="Arial Rounded MT Bold" pitchFamily="34" charset="0"/>
              </a:rPr>
              <a:t>Agriturismo Dosso Badino </a:t>
            </a:r>
            <a:br>
              <a:rPr lang="it-IT" sz="4800" cap="small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it-IT" sz="4800" cap="small" dirty="0" smtClean="0">
                <a:solidFill>
                  <a:srgbClr val="C00000"/>
                </a:solidFill>
                <a:latin typeface="Arial Rounded MT Bold" pitchFamily="34" charset="0"/>
              </a:rPr>
              <a:t>2016</a:t>
            </a:r>
            <a:endParaRPr lang="it-IT" sz="4800" cap="small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68313" y="2460625"/>
            <a:ext cx="8218487" cy="3776663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4000" b="1" dirty="0" smtClean="0">
                <a:solidFill>
                  <a:schemeClr val="tx2">
                    <a:lumMod val="50000"/>
                  </a:schemeClr>
                </a:solidFill>
              </a:rPr>
              <a:t>Attività ricreative culturali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4000" b="1" dirty="0" smtClean="0">
                <a:solidFill>
                  <a:schemeClr val="tx2">
                    <a:lumMod val="50000"/>
                  </a:schemeClr>
                </a:solidFill>
              </a:rPr>
              <a:t>Fattoria sociale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Risultati immagini per fattoria sociale lombard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571625"/>
            <a:ext cx="381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3" descr="Alloggi.jpg"/>
          <p:cNvPicPr>
            <a:picLocks noChangeAspect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solidFill>
                  <a:srgbClr val="C00000"/>
                </a:solidFill>
                <a:latin typeface="Arial Rounded MT Bold" pitchFamily="34" charset="0"/>
              </a:rPr>
              <a:t>Agriturismo Dosso Badino </a:t>
            </a:r>
            <a:br>
              <a:rPr lang="it-IT" cap="small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it-IT" cap="small" dirty="0" smtClean="0">
                <a:solidFill>
                  <a:srgbClr val="C00000"/>
                </a:solidFill>
                <a:latin typeface="Arial Rounded MT Bold" pitchFamily="34" charset="0"/>
              </a:rPr>
              <a:t>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2636838"/>
            <a:ext cx="5832475" cy="18716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Alloggi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Energie rinnovabili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smtClean="0">
                <a:solidFill>
                  <a:schemeClr val="tx2">
                    <a:lumMod val="50000"/>
                  </a:schemeClr>
                </a:solidFill>
              </a:rPr>
              <a:t>Vendita diretta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Progetto\Foto Dosso Badino\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1638" y="0"/>
            <a:ext cx="9948863" cy="715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Gestione strategica dell’offerta agrituristica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Un associazionismo dinamico e di qualità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Ottimizzazione delle potenzialità del settore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Flessibilità allo sviluppo in atto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Produrre servizi di qualità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400" b="1" cap="small" dirty="0" smtClean="0">
                <a:solidFill>
                  <a:schemeClr val="bg1"/>
                </a:solidFill>
              </a:rPr>
              <a:t>Agriturismo: strumento intelligente per promuovere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400" b="1" cap="small" dirty="0" smtClean="0">
                <a:solidFill>
                  <a:srgbClr val="C00000"/>
                </a:solidFill>
              </a:rPr>
              <a:t>il </a:t>
            </a:r>
            <a:r>
              <a:rPr lang="it-IT" sz="6600" b="1" cap="small" dirty="0" smtClean="0">
                <a:solidFill>
                  <a:srgbClr val="C00000"/>
                </a:solidFill>
              </a:rPr>
              <a:t>“</a:t>
            </a:r>
            <a:r>
              <a:rPr lang="it-IT" sz="8000" b="1" i="1" cap="small" dirty="0" err="1" smtClean="0">
                <a:solidFill>
                  <a:srgbClr val="C00000"/>
                </a:solidFill>
              </a:rPr>
              <a:t>made</a:t>
            </a:r>
            <a:r>
              <a:rPr lang="it-IT" sz="8000" b="1" i="1" cap="small" dirty="0" smtClean="0">
                <a:solidFill>
                  <a:srgbClr val="C00000"/>
                </a:solidFill>
              </a:rPr>
              <a:t> in Italy</a:t>
            </a:r>
            <a:r>
              <a:rPr lang="it-IT" sz="6600" b="1" cap="small" dirty="0" smtClean="0">
                <a:solidFill>
                  <a:srgbClr val="C00000"/>
                </a:solidFill>
              </a:rPr>
              <a:t>”</a:t>
            </a:r>
            <a:endParaRPr lang="it-IT" sz="5400" b="1" cap="small" dirty="0" smtClean="0">
              <a:solidFill>
                <a:srgbClr val="C00000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643313" y="2714625"/>
            <a:ext cx="1714500" cy="1214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148</Words>
  <Application>Microsoft Office PowerPoint</Application>
  <PresentationFormat>Presentación en pantalla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Angsana New</vt:lpstr>
      <vt:lpstr>Arial</vt:lpstr>
      <vt:lpstr>Arial Rounded MT Bold</vt:lpstr>
      <vt:lpstr>Bodoni MT Condensed</vt:lpstr>
      <vt:lpstr>Calibri</vt:lpstr>
      <vt:lpstr>Tw Cen MT Condensed Extra Bold</vt:lpstr>
      <vt:lpstr>Wingdings</vt:lpstr>
      <vt:lpstr>Tema di Office</vt:lpstr>
      <vt:lpstr>AGRITURISMO FATTORIA DIDATTICA FATTORIA SOCIALE  DOSSO BADINO  di  Alessandra e Carola Morandi</vt:lpstr>
      <vt:lpstr>Agriturismo Dosso Badino  L’origine</vt:lpstr>
      <vt:lpstr>Agriturismo Dosso Badino  1999</vt:lpstr>
      <vt:lpstr>Presentación de PowerPoint</vt:lpstr>
      <vt:lpstr>Agriturismo Dosso Badino 2001</vt:lpstr>
      <vt:lpstr>Agriturismo Dosso Badino  2016</vt:lpstr>
      <vt:lpstr>Presentación de PowerPoint</vt:lpstr>
      <vt:lpstr>Agriturismo Dosso Badino  2017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Agriturismo</dc:title>
  <dc:creator>Samanta Scibilia</dc:creator>
  <cp:lastModifiedBy>Klaus Ehrlich</cp:lastModifiedBy>
  <cp:revision>57</cp:revision>
  <dcterms:created xsi:type="dcterms:W3CDTF">2010-03-03T08:45:35Z</dcterms:created>
  <dcterms:modified xsi:type="dcterms:W3CDTF">2017-02-27T12:23:57Z</dcterms:modified>
</cp:coreProperties>
</file>