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1" r:id="rId2"/>
    <p:sldMasterId id="2147484475" r:id="rId3"/>
    <p:sldMasterId id="2147485616" r:id="rId4"/>
  </p:sldMasterIdLst>
  <p:notesMasterIdLst>
    <p:notesMasterId r:id="rId13"/>
  </p:notesMasterIdLst>
  <p:handoutMasterIdLst>
    <p:handoutMasterId r:id="rId14"/>
  </p:handoutMasterIdLst>
  <p:sldIdLst>
    <p:sldId id="413" r:id="rId5"/>
    <p:sldId id="411" r:id="rId6"/>
    <p:sldId id="416" r:id="rId7"/>
    <p:sldId id="418" r:id="rId8"/>
    <p:sldId id="390" r:id="rId9"/>
    <p:sldId id="420" r:id="rId10"/>
    <p:sldId id="419" r:id="rId11"/>
    <p:sldId id="376" r:id="rId12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82C4C"/>
    <a:srgbClr val="093053"/>
    <a:srgbClr val="FF0000"/>
    <a:srgbClr val="00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660"/>
  </p:normalViewPr>
  <p:slideViewPr>
    <p:cSldViewPr>
      <p:cViewPr varScale="1">
        <p:scale>
          <a:sx n="93" d="100"/>
          <a:sy n="93" d="100"/>
        </p:scale>
        <p:origin x="10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966FF-A106-0340-9F67-5F80D9F0097E}" type="doc">
      <dgm:prSet loTypeId="urn:microsoft.com/office/officeart/2005/8/layout/matrix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D056173-5524-5C46-95C5-F8E25F1ABE80}">
      <dgm:prSet phldrT="[Testo]"/>
      <dgm:spPr/>
      <dgm:t>
        <a:bodyPr/>
        <a:lstStyle/>
        <a:p>
          <a:r>
            <a:rPr lang="it-IT" b="1" dirty="0"/>
            <a:t>EDEN NETWORK</a:t>
          </a:r>
        </a:p>
        <a:p>
          <a:r>
            <a:rPr lang="it-IT" b="1" dirty="0"/>
            <a:t>"VALUE PROPOSITION"</a:t>
          </a:r>
        </a:p>
      </dgm:t>
    </dgm:pt>
    <dgm:pt modelId="{CB72CA64-F8C0-FE4E-961C-65DB49329C70}" type="parTrans" cxnId="{F574CAE2-87C5-654E-9538-EA1279BC80EA}">
      <dgm:prSet/>
      <dgm:spPr/>
      <dgm:t>
        <a:bodyPr/>
        <a:lstStyle/>
        <a:p>
          <a:endParaRPr lang="it-IT"/>
        </a:p>
      </dgm:t>
    </dgm:pt>
    <dgm:pt modelId="{18EA6A77-9135-8E4E-A498-4E2E4C029D7A}" type="sibTrans" cxnId="{F574CAE2-87C5-654E-9538-EA1279BC80EA}">
      <dgm:prSet/>
      <dgm:spPr/>
      <dgm:t>
        <a:bodyPr/>
        <a:lstStyle/>
        <a:p>
          <a:endParaRPr lang="it-IT"/>
        </a:p>
      </dgm:t>
    </dgm:pt>
    <dgm:pt modelId="{80E28ED4-CB86-0B48-9F91-66428383D1A9}">
      <dgm:prSet phldrT="[Testo]" custT="1"/>
      <dgm:spPr/>
      <dgm:t>
        <a:bodyPr/>
        <a:lstStyle/>
        <a:p>
          <a:pPr algn="ctr"/>
          <a:endParaRPr lang="it-IT" sz="1600" dirty="0" smtClean="0"/>
        </a:p>
        <a:p>
          <a:pPr algn="ctr"/>
          <a:endParaRPr lang="it-IT" sz="1600" b="1" dirty="0" smtClean="0"/>
        </a:p>
        <a:p>
          <a:pPr algn="ctr"/>
          <a:r>
            <a:rPr lang="it-IT" sz="1600" b="1" dirty="0" smtClean="0"/>
            <a:t>CREATING MASS</a:t>
          </a:r>
        </a:p>
        <a:p>
          <a:pPr algn="just"/>
          <a:r>
            <a:rPr lang="it-IT" sz="1600" dirty="0" smtClean="0"/>
            <a:t>"...</a:t>
          </a:r>
          <a:r>
            <a:rPr lang="it-IT" sz="1600" dirty="0" err="1" smtClean="0"/>
            <a:t>considering</a:t>
          </a:r>
          <a:r>
            <a:rPr lang="it-IT" sz="1600" dirty="0" smtClean="0"/>
            <a:t> the </a:t>
          </a:r>
          <a:r>
            <a:rPr lang="it-IT" sz="1600" dirty="0" err="1" smtClean="0"/>
            <a:t>increased</a:t>
          </a:r>
          <a:r>
            <a:rPr lang="it-IT" sz="1600" dirty="0" smtClean="0"/>
            <a:t> </a:t>
          </a:r>
          <a:r>
            <a:rPr lang="it-IT" sz="1600" dirty="0" err="1" smtClean="0"/>
            <a:t>competition</a:t>
          </a:r>
          <a:r>
            <a:rPr lang="it-IT" sz="1600" dirty="0" smtClean="0"/>
            <a:t>, and </a:t>
          </a:r>
          <a:r>
            <a:rPr lang="it-IT" sz="1600" dirty="0" err="1" smtClean="0"/>
            <a:t>continually</a:t>
          </a:r>
          <a:r>
            <a:rPr lang="it-IT" sz="1600" dirty="0" smtClean="0"/>
            <a:t> </a:t>
          </a:r>
          <a:r>
            <a:rPr lang="it-IT" sz="1600" dirty="0" err="1" smtClean="0"/>
            <a:t>growing</a:t>
          </a:r>
          <a:r>
            <a:rPr lang="it-IT" sz="1600" dirty="0" smtClean="0"/>
            <a:t> </a:t>
          </a:r>
          <a:r>
            <a:rPr lang="it-IT" sz="1600" dirty="0" err="1" smtClean="0"/>
            <a:t>range</a:t>
          </a:r>
          <a:r>
            <a:rPr lang="it-IT" sz="1600" dirty="0" smtClean="0"/>
            <a:t> of places to </a:t>
          </a:r>
          <a:r>
            <a:rPr lang="it-IT" sz="1600" dirty="0" err="1" smtClean="0"/>
            <a:t>visit</a:t>
          </a:r>
          <a:r>
            <a:rPr lang="it-IT" sz="1600" dirty="0" smtClean="0"/>
            <a:t>, networking </a:t>
          </a:r>
          <a:r>
            <a:rPr lang="it-IT" sz="1600" dirty="0" err="1" smtClean="0"/>
            <a:t>multiples</a:t>
          </a:r>
          <a:r>
            <a:rPr lang="it-IT" sz="1600" dirty="0" smtClean="0"/>
            <a:t> </a:t>
          </a:r>
          <a:r>
            <a:rPr lang="it-IT" sz="1600" dirty="0" err="1" smtClean="0"/>
            <a:t>opportunities</a:t>
          </a:r>
          <a:r>
            <a:rPr lang="it-IT" sz="1600" dirty="0" smtClean="0"/>
            <a:t> to </a:t>
          </a:r>
          <a:r>
            <a:rPr lang="it-IT" sz="1600" dirty="0" err="1" smtClean="0"/>
            <a:t>make</a:t>
          </a:r>
          <a:r>
            <a:rPr lang="it-IT" sz="1600" dirty="0" smtClean="0"/>
            <a:t>  </a:t>
          </a:r>
          <a:r>
            <a:rPr lang="it-IT" sz="1600" dirty="0" err="1" smtClean="0"/>
            <a:t>destinations</a:t>
          </a:r>
          <a:r>
            <a:rPr lang="it-IT" sz="1600" dirty="0" smtClean="0"/>
            <a:t> </a:t>
          </a:r>
          <a:r>
            <a:rPr lang="it-IT" sz="1600" dirty="0" err="1" smtClean="0"/>
            <a:t>known</a:t>
          </a:r>
          <a:r>
            <a:rPr lang="it-IT" sz="1600" dirty="0" smtClean="0"/>
            <a:t>, </a:t>
          </a:r>
          <a:r>
            <a:rPr lang="it-IT" sz="1600" dirty="0" err="1" smtClean="0"/>
            <a:t>especially</a:t>
          </a:r>
          <a:r>
            <a:rPr lang="it-IT" sz="1600" dirty="0" smtClean="0"/>
            <a:t> the small </a:t>
          </a:r>
          <a:r>
            <a:rPr lang="it-IT" sz="1600" dirty="0" err="1" smtClean="0"/>
            <a:t>ones</a:t>
          </a:r>
          <a:r>
            <a:rPr lang="it-IT" sz="1600" dirty="0" smtClean="0"/>
            <a:t>..«</a:t>
          </a:r>
        </a:p>
        <a:p>
          <a:pPr algn="just"/>
          <a:r>
            <a:rPr lang="it-IT" sz="1600" dirty="0" smtClean="0"/>
            <a:t/>
          </a:r>
          <a:br>
            <a:rPr lang="it-IT" sz="1600" dirty="0" smtClean="0"/>
          </a:br>
          <a:endParaRPr lang="it-IT" sz="1600" dirty="0"/>
        </a:p>
      </dgm:t>
    </dgm:pt>
    <dgm:pt modelId="{61DAE804-4D10-A94E-A486-86ABE3CC4EA5}" type="parTrans" cxnId="{3C4FF3AC-9A36-FB41-82A5-C9AA2D371C0A}">
      <dgm:prSet/>
      <dgm:spPr/>
      <dgm:t>
        <a:bodyPr/>
        <a:lstStyle/>
        <a:p>
          <a:endParaRPr lang="it-IT"/>
        </a:p>
      </dgm:t>
    </dgm:pt>
    <dgm:pt modelId="{B823AC94-EFC0-8F46-A436-D7E4E51AED0D}" type="sibTrans" cxnId="{3C4FF3AC-9A36-FB41-82A5-C9AA2D371C0A}">
      <dgm:prSet/>
      <dgm:spPr/>
      <dgm:t>
        <a:bodyPr/>
        <a:lstStyle/>
        <a:p>
          <a:endParaRPr lang="it-IT"/>
        </a:p>
      </dgm:t>
    </dgm:pt>
    <dgm:pt modelId="{A5B67547-AFDE-B64E-A936-4B1AEAA19458}">
      <dgm:prSet phldrT="[Testo]" custT="1"/>
      <dgm:spPr/>
      <dgm:t>
        <a:bodyPr/>
        <a:lstStyle/>
        <a:p>
          <a:pPr algn="ctr"/>
          <a:endParaRPr lang="it-IT" sz="1600" b="1" dirty="0" smtClean="0"/>
        </a:p>
        <a:p>
          <a:pPr algn="ctr"/>
          <a:endParaRPr lang="it-IT" sz="1600" b="1" dirty="0" smtClean="0"/>
        </a:p>
        <a:p>
          <a:pPr algn="ctr"/>
          <a:r>
            <a:rPr lang="it-IT" sz="1600" b="1" dirty="0" smtClean="0"/>
            <a:t>COST SHARING</a:t>
          </a:r>
        </a:p>
        <a:p>
          <a:pPr algn="just"/>
          <a:r>
            <a:rPr lang="it-IT" sz="1600" dirty="0" smtClean="0"/>
            <a:t>"...networking </a:t>
          </a:r>
          <a:r>
            <a:rPr lang="it-IT" sz="1600" dirty="0" err="1" smtClean="0"/>
            <a:t>also</a:t>
          </a:r>
          <a:r>
            <a:rPr lang="it-IT" sz="1600" dirty="0" smtClean="0"/>
            <a:t> </a:t>
          </a:r>
          <a:r>
            <a:rPr lang="it-IT" sz="1600" dirty="0" err="1" smtClean="0"/>
            <a:t>means</a:t>
          </a:r>
          <a:r>
            <a:rPr lang="it-IT" sz="1600" dirty="0" smtClean="0"/>
            <a:t> </a:t>
          </a:r>
          <a:r>
            <a:rPr lang="it-IT" sz="1600" dirty="0" err="1" smtClean="0"/>
            <a:t>sharing</a:t>
          </a:r>
          <a:r>
            <a:rPr lang="it-IT" sz="1600" dirty="0" smtClean="0"/>
            <a:t> </a:t>
          </a:r>
          <a:r>
            <a:rPr lang="it-IT" sz="1600" dirty="0" err="1" smtClean="0"/>
            <a:t>costs</a:t>
          </a:r>
          <a:r>
            <a:rPr lang="it-IT" sz="1600" dirty="0" smtClean="0"/>
            <a:t> </a:t>
          </a:r>
          <a:r>
            <a:rPr lang="it-IT" sz="1600" dirty="0" err="1" smtClean="0"/>
            <a:t>among</a:t>
          </a:r>
          <a:r>
            <a:rPr lang="it-IT" sz="1600" dirty="0" smtClean="0"/>
            <a:t> multiple </a:t>
          </a:r>
          <a:r>
            <a:rPr lang="it-IT" sz="1600" dirty="0" err="1" smtClean="0"/>
            <a:t>destinations</a:t>
          </a:r>
          <a:r>
            <a:rPr lang="it-IT" sz="1600" dirty="0" smtClean="0"/>
            <a:t>, </a:t>
          </a:r>
          <a:r>
            <a:rPr lang="it-IT" sz="1600" dirty="0" err="1" smtClean="0"/>
            <a:t>allowing</a:t>
          </a:r>
          <a:r>
            <a:rPr lang="it-IT" sz="1600" dirty="0" smtClean="0"/>
            <a:t> for </a:t>
          </a:r>
          <a:r>
            <a:rPr lang="it-IT" sz="1600" dirty="0" err="1" smtClean="0"/>
            <a:t>example</a:t>
          </a:r>
          <a:r>
            <a:rPr lang="it-IT" sz="1600" dirty="0" smtClean="0"/>
            <a:t> to create </a:t>
          </a:r>
          <a:r>
            <a:rPr lang="it-IT" sz="1600" dirty="0" err="1" smtClean="0"/>
            <a:t>professional</a:t>
          </a:r>
          <a:r>
            <a:rPr lang="it-IT" sz="1600" dirty="0" smtClean="0"/>
            <a:t> </a:t>
          </a:r>
          <a:r>
            <a:rPr lang="it-IT" sz="1600" dirty="0" err="1" smtClean="0"/>
            <a:t>websites</a:t>
          </a:r>
          <a:r>
            <a:rPr lang="it-IT" sz="1600" dirty="0" smtClean="0"/>
            <a:t> </a:t>
          </a:r>
          <a:r>
            <a:rPr lang="it-IT" sz="1600" dirty="0" err="1" smtClean="0"/>
            <a:t>at</a:t>
          </a:r>
          <a:r>
            <a:rPr lang="it-IT" sz="1600" dirty="0" smtClean="0"/>
            <a:t> </a:t>
          </a:r>
          <a:r>
            <a:rPr lang="it-IT" sz="1600" dirty="0" err="1" smtClean="0"/>
            <a:t>lower</a:t>
          </a:r>
          <a:r>
            <a:rPr lang="it-IT" sz="1600" dirty="0" smtClean="0"/>
            <a:t> </a:t>
          </a:r>
          <a:r>
            <a:rPr lang="it-IT" sz="1600" dirty="0" err="1" smtClean="0"/>
            <a:t>costs</a:t>
          </a:r>
          <a:r>
            <a:rPr lang="it-IT" sz="1600" dirty="0" smtClean="0"/>
            <a:t>, </a:t>
          </a:r>
          <a:r>
            <a:rPr lang="it-IT" sz="1600" dirty="0" err="1" smtClean="0"/>
            <a:t>possibility</a:t>
          </a:r>
          <a:r>
            <a:rPr lang="it-IT" sz="1600" dirty="0" smtClean="0"/>
            <a:t> to </a:t>
          </a:r>
          <a:r>
            <a:rPr lang="it-IT" sz="1600" dirty="0" err="1" smtClean="0"/>
            <a:t>access</a:t>
          </a:r>
          <a:r>
            <a:rPr lang="it-IT" sz="1600" dirty="0" smtClean="0"/>
            <a:t> </a:t>
          </a:r>
          <a:r>
            <a:rPr lang="it-IT" sz="1600" dirty="0" err="1" smtClean="0"/>
            <a:t>chaper</a:t>
          </a:r>
          <a:r>
            <a:rPr lang="it-IT" sz="1600" dirty="0" smtClean="0"/>
            <a:t> training </a:t>
          </a:r>
          <a:r>
            <a:rPr lang="it-IT" sz="1600" dirty="0" err="1" smtClean="0"/>
            <a:t>courses</a:t>
          </a:r>
          <a:r>
            <a:rPr lang="it-IT" sz="1600" dirty="0" smtClean="0"/>
            <a:t>, </a:t>
          </a:r>
          <a:r>
            <a:rPr lang="it-IT" sz="1600" dirty="0" err="1" smtClean="0"/>
            <a:t>cost</a:t>
          </a:r>
          <a:r>
            <a:rPr lang="it-IT" sz="1600" dirty="0" smtClean="0"/>
            <a:t> </a:t>
          </a:r>
          <a:r>
            <a:rPr lang="it-IT" sz="1600" dirty="0" err="1" smtClean="0"/>
            <a:t>effective</a:t>
          </a:r>
          <a:r>
            <a:rPr lang="it-IT" sz="1600" dirty="0" smtClean="0"/>
            <a:t> </a:t>
          </a:r>
          <a:r>
            <a:rPr lang="it-IT" sz="1600" dirty="0" err="1" smtClean="0"/>
            <a:t>advisory</a:t>
          </a:r>
          <a:r>
            <a:rPr lang="it-IT" sz="1600" dirty="0" smtClean="0"/>
            <a:t> </a:t>
          </a:r>
          <a:r>
            <a:rPr lang="it-IT" sz="1600" dirty="0" err="1" smtClean="0"/>
            <a:t>services</a:t>
          </a:r>
          <a:r>
            <a:rPr lang="it-IT" sz="1600" dirty="0" smtClean="0"/>
            <a:t>.......«</a:t>
          </a:r>
        </a:p>
        <a:p>
          <a:pPr algn="ctr"/>
          <a:endParaRPr lang="it-IT" sz="1600" dirty="0"/>
        </a:p>
      </dgm:t>
    </dgm:pt>
    <dgm:pt modelId="{CE0B376F-4CCE-984B-9B81-648EA7524C9A}" type="parTrans" cxnId="{A5599E94-EC47-A94C-B0AC-76435170D7FB}">
      <dgm:prSet/>
      <dgm:spPr/>
      <dgm:t>
        <a:bodyPr/>
        <a:lstStyle/>
        <a:p>
          <a:endParaRPr lang="it-IT"/>
        </a:p>
      </dgm:t>
    </dgm:pt>
    <dgm:pt modelId="{F9FB2C45-3CF9-E148-9874-E50BACA60A26}" type="sibTrans" cxnId="{A5599E94-EC47-A94C-B0AC-76435170D7FB}">
      <dgm:prSet/>
      <dgm:spPr/>
      <dgm:t>
        <a:bodyPr/>
        <a:lstStyle/>
        <a:p>
          <a:endParaRPr lang="it-IT"/>
        </a:p>
      </dgm:t>
    </dgm:pt>
    <dgm:pt modelId="{34D187C8-C101-F843-ACA6-1795D9B607D1}">
      <dgm:prSet phldrT="[Testo]"/>
      <dgm:spPr/>
      <dgm:t>
        <a:bodyPr/>
        <a:lstStyle/>
        <a:p>
          <a:pPr algn="ctr"/>
          <a:r>
            <a:rPr lang="it-IT" b="1" dirty="0" smtClean="0"/>
            <a:t>KNOWLEDGE SHARING</a:t>
          </a:r>
        </a:p>
        <a:p>
          <a:pPr algn="just"/>
          <a:r>
            <a:rPr lang="it-IT" dirty="0" smtClean="0"/>
            <a:t>"...</a:t>
          </a:r>
          <a:r>
            <a:rPr lang="it-IT" dirty="0" err="1" smtClean="0"/>
            <a:t>opportunty</a:t>
          </a:r>
          <a:r>
            <a:rPr lang="it-IT" dirty="0" smtClean="0"/>
            <a:t> to share </a:t>
          </a:r>
          <a:r>
            <a:rPr lang="it-IT" dirty="0" err="1" smtClean="0"/>
            <a:t>good</a:t>
          </a:r>
          <a:r>
            <a:rPr lang="it-IT" dirty="0" smtClean="0"/>
            <a:t> </a:t>
          </a:r>
          <a:r>
            <a:rPr lang="it-IT" dirty="0" err="1" smtClean="0"/>
            <a:t>practice</a:t>
          </a:r>
          <a:r>
            <a:rPr lang="it-IT" dirty="0" smtClean="0"/>
            <a:t>, </a:t>
          </a:r>
          <a:r>
            <a:rPr lang="it-IT" dirty="0" err="1" smtClean="0"/>
            <a:t>making</a:t>
          </a:r>
          <a:r>
            <a:rPr lang="it-IT" dirty="0" smtClean="0"/>
            <a:t> new </a:t>
          </a:r>
          <a:r>
            <a:rPr lang="it-IT" dirty="0" err="1" smtClean="0"/>
            <a:t>destination</a:t>
          </a:r>
          <a:r>
            <a:rPr lang="it-IT" dirty="0" smtClean="0"/>
            <a:t> management </a:t>
          </a:r>
          <a:r>
            <a:rPr lang="it-IT" dirty="0" err="1" smtClean="0"/>
            <a:t>models</a:t>
          </a:r>
          <a:r>
            <a:rPr lang="it-IT" dirty="0" smtClean="0"/>
            <a:t> easy to </a:t>
          </a:r>
          <a:r>
            <a:rPr lang="it-IT" dirty="0" err="1" smtClean="0"/>
            <a:t>learn</a:t>
          </a:r>
          <a:r>
            <a:rPr lang="it-IT" dirty="0" smtClean="0"/>
            <a:t> and </a:t>
          </a:r>
          <a:r>
            <a:rPr lang="it-IT" dirty="0" err="1" smtClean="0"/>
            <a:t>therefore</a:t>
          </a:r>
          <a:r>
            <a:rPr lang="it-IT" dirty="0" smtClean="0"/>
            <a:t> </a:t>
          </a:r>
          <a:r>
            <a:rPr lang="it-IT" dirty="0" err="1" smtClean="0"/>
            <a:t>increasing</a:t>
          </a:r>
          <a:r>
            <a:rPr lang="it-IT" dirty="0" smtClean="0"/>
            <a:t> the </a:t>
          </a:r>
          <a:r>
            <a:rPr lang="it-IT" dirty="0" err="1" smtClean="0"/>
            <a:t>opportuntiy</a:t>
          </a:r>
          <a:r>
            <a:rPr lang="it-IT" dirty="0" smtClean="0"/>
            <a:t> to </a:t>
          </a:r>
          <a:r>
            <a:rPr lang="it-IT" dirty="0" err="1" smtClean="0"/>
            <a:t>improove</a:t>
          </a:r>
          <a:r>
            <a:rPr lang="it-IT" dirty="0" smtClean="0"/>
            <a:t> </a:t>
          </a:r>
          <a:r>
            <a:rPr lang="it-IT" dirty="0" err="1" smtClean="0"/>
            <a:t>quality</a:t>
          </a:r>
          <a:r>
            <a:rPr lang="it-IT" dirty="0" smtClean="0"/>
            <a:t> of </a:t>
          </a:r>
          <a:r>
            <a:rPr lang="it-IT" dirty="0" err="1" smtClean="0"/>
            <a:t>of</a:t>
          </a:r>
          <a:r>
            <a:rPr lang="it-IT" dirty="0" smtClean="0"/>
            <a:t> the </a:t>
          </a:r>
          <a:r>
            <a:rPr lang="it-IT" dirty="0" err="1" smtClean="0"/>
            <a:t>tourism</a:t>
          </a:r>
          <a:r>
            <a:rPr lang="it-IT" dirty="0" smtClean="0"/>
            <a:t> </a:t>
          </a:r>
          <a:r>
            <a:rPr lang="it-IT" dirty="0" err="1" smtClean="0"/>
            <a:t>offer</a:t>
          </a:r>
          <a:r>
            <a:rPr lang="it-IT" dirty="0" smtClean="0"/>
            <a:t>...«</a:t>
          </a:r>
        </a:p>
        <a:p>
          <a:pPr algn="ctr"/>
          <a:endParaRPr lang="it-IT" dirty="0"/>
        </a:p>
      </dgm:t>
    </dgm:pt>
    <dgm:pt modelId="{449715D4-8D67-1E4A-B099-301FC774B446}" type="parTrans" cxnId="{6ADA8A6D-3FDF-B94D-990F-6830CE61598B}">
      <dgm:prSet/>
      <dgm:spPr/>
      <dgm:t>
        <a:bodyPr/>
        <a:lstStyle/>
        <a:p>
          <a:endParaRPr lang="it-IT"/>
        </a:p>
      </dgm:t>
    </dgm:pt>
    <dgm:pt modelId="{771CE25B-BD73-7B43-B401-49CA8FA6AB87}" type="sibTrans" cxnId="{6ADA8A6D-3FDF-B94D-990F-6830CE61598B}">
      <dgm:prSet/>
      <dgm:spPr/>
      <dgm:t>
        <a:bodyPr/>
        <a:lstStyle/>
        <a:p>
          <a:endParaRPr lang="it-IT"/>
        </a:p>
      </dgm:t>
    </dgm:pt>
    <dgm:pt modelId="{4D749C50-251B-0C40-A22D-9E4C940C3295}">
      <dgm:prSet phldrT="[Testo]"/>
      <dgm:spPr/>
      <dgm:t>
        <a:bodyPr/>
        <a:lstStyle/>
        <a:p>
          <a:pPr algn="ctr"/>
          <a:r>
            <a:rPr lang="it-IT" b="1" dirty="0" smtClean="0"/>
            <a:t>FACILITATING PLATFORM</a:t>
          </a:r>
        </a:p>
        <a:p>
          <a:pPr algn="just"/>
          <a:r>
            <a:rPr lang="it-IT" dirty="0" smtClean="0"/>
            <a:t>"...a network </a:t>
          </a:r>
          <a:r>
            <a:rPr lang="it-IT" dirty="0" err="1" smtClean="0"/>
            <a:t>coordinated</a:t>
          </a:r>
          <a:r>
            <a:rPr lang="it-IT" dirty="0" smtClean="0"/>
            <a:t> by a </a:t>
          </a:r>
          <a:r>
            <a:rPr lang="it-IT" dirty="0" err="1" smtClean="0"/>
            <a:t>professional</a:t>
          </a:r>
          <a:r>
            <a:rPr lang="it-IT" dirty="0" smtClean="0"/>
            <a:t> </a:t>
          </a:r>
          <a:r>
            <a:rPr lang="it-IT" dirty="0" err="1" smtClean="0"/>
            <a:t>organizzation</a:t>
          </a:r>
          <a:r>
            <a:rPr lang="it-IT" dirty="0" smtClean="0"/>
            <a:t> (</a:t>
          </a:r>
          <a:r>
            <a:rPr lang="it-IT" dirty="0" err="1" smtClean="0"/>
            <a:t>Association</a:t>
          </a:r>
          <a:r>
            <a:rPr lang="it-IT" dirty="0" smtClean="0"/>
            <a:t>) </a:t>
          </a:r>
          <a:r>
            <a:rPr lang="it-IT" dirty="0" err="1" smtClean="0"/>
            <a:t>provides</a:t>
          </a:r>
          <a:r>
            <a:rPr lang="it-IT" dirty="0" smtClean="0"/>
            <a:t> a </a:t>
          </a:r>
          <a:r>
            <a:rPr lang="it-IT" dirty="0" err="1" smtClean="0"/>
            <a:t>one</a:t>
          </a:r>
          <a:r>
            <a:rPr lang="it-IT" dirty="0" smtClean="0"/>
            <a:t> -stop shop for </a:t>
          </a:r>
          <a:r>
            <a:rPr lang="it-IT" dirty="0" err="1" smtClean="0"/>
            <a:t>relevant</a:t>
          </a:r>
          <a:r>
            <a:rPr lang="it-IT" dirty="0" smtClean="0"/>
            <a:t> </a:t>
          </a:r>
          <a:r>
            <a:rPr lang="it-IT" dirty="0" err="1" smtClean="0"/>
            <a:t>stakeholders</a:t>
          </a:r>
          <a:r>
            <a:rPr lang="it-IT" dirty="0" smtClean="0"/>
            <a:t> </a:t>
          </a:r>
          <a:r>
            <a:rPr lang="it-IT" dirty="0" err="1" smtClean="0"/>
            <a:t>who</a:t>
          </a:r>
          <a:r>
            <a:rPr lang="it-IT" dirty="0" smtClean="0"/>
            <a:t> </a:t>
          </a:r>
          <a:r>
            <a:rPr lang="it-IT" dirty="0" err="1" smtClean="0"/>
            <a:t>want</a:t>
          </a:r>
          <a:r>
            <a:rPr lang="it-IT" dirty="0" smtClean="0"/>
            <a:t> to </a:t>
          </a:r>
          <a:r>
            <a:rPr lang="it-IT" dirty="0" err="1" smtClean="0"/>
            <a:t>contact</a:t>
          </a:r>
          <a:r>
            <a:rPr lang="it-IT" dirty="0" smtClean="0"/>
            <a:t> </a:t>
          </a:r>
          <a:r>
            <a:rPr lang="it-IT" dirty="0" err="1" smtClean="0"/>
            <a:t>multilple</a:t>
          </a:r>
          <a:r>
            <a:rPr lang="it-IT" dirty="0" smtClean="0"/>
            <a:t> </a:t>
          </a:r>
          <a:r>
            <a:rPr lang="it-IT" dirty="0" err="1" smtClean="0"/>
            <a:t>actors</a:t>
          </a:r>
          <a:r>
            <a:rPr lang="it-IT" dirty="0" smtClean="0"/>
            <a:t> </a:t>
          </a:r>
          <a:r>
            <a:rPr lang="it-IT" dirty="0" err="1" smtClean="0"/>
            <a:t>making</a:t>
          </a:r>
          <a:r>
            <a:rPr lang="it-IT" dirty="0" smtClean="0"/>
            <a:t> easy </a:t>
          </a:r>
          <a:r>
            <a:rPr lang="it-IT" dirty="0" err="1" smtClean="0"/>
            <a:t>buillding</a:t>
          </a:r>
          <a:r>
            <a:rPr lang="it-IT" dirty="0" smtClean="0"/>
            <a:t> </a:t>
          </a:r>
          <a:r>
            <a:rPr lang="it-IT" dirty="0" err="1" smtClean="0"/>
            <a:t>valuable</a:t>
          </a:r>
          <a:r>
            <a:rPr lang="it-IT" dirty="0" smtClean="0"/>
            <a:t> </a:t>
          </a:r>
          <a:r>
            <a:rPr lang="it-IT" dirty="0" err="1" smtClean="0"/>
            <a:t>realatiohnships</a:t>
          </a:r>
          <a:r>
            <a:rPr lang="it-IT" dirty="0" smtClean="0"/>
            <a:t>..."</a:t>
          </a:r>
          <a:endParaRPr lang="it-IT" dirty="0"/>
        </a:p>
      </dgm:t>
    </dgm:pt>
    <dgm:pt modelId="{5FFD503D-2737-0446-99C4-CE80F0EF811D}" type="parTrans" cxnId="{BBD9A676-FC4A-B043-87E1-0FBFF829E61B}">
      <dgm:prSet/>
      <dgm:spPr/>
      <dgm:t>
        <a:bodyPr/>
        <a:lstStyle/>
        <a:p>
          <a:endParaRPr lang="it-IT"/>
        </a:p>
      </dgm:t>
    </dgm:pt>
    <dgm:pt modelId="{7F87EB35-385E-B74C-A114-195EF030BC93}" type="sibTrans" cxnId="{BBD9A676-FC4A-B043-87E1-0FBFF829E61B}">
      <dgm:prSet/>
      <dgm:spPr/>
      <dgm:t>
        <a:bodyPr/>
        <a:lstStyle/>
        <a:p>
          <a:endParaRPr lang="it-IT"/>
        </a:p>
      </dgm:t>
    </dgm:pt>
    <dgm:pt modelId="{FB2B3DDE-3E42-1749-86D5-FE004BCB4458}" type="pres">
      <dgm:prSet presAssocID="{06F966FF-A106-0340-9F67-5F80D9F009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8811CD-727A-A642-BFC4-21B50C278313}" type="pres">
      <dgm:prSet presAssocID="{06F966FF-A106-0340-9F67-5F80D9F0097E}" presName="matrix" presStyleCnt="0"/>
      <dgm:spPr/>
      <dgm:t>
        <a:bodyPr/>
        <a:lstStyle/>
        <a:p>
          <a:endParaRPr lang="it-IT"/>
        </a:p>
      </dgm:t>
    </dgm:pt>
    <dgm:pt modelId="{8F0E400D-EB1E-8B42-9A0E-955C11E2BE83}" type="pres">
      <dgm:prSet presAssocID="{06F966FF-A106-0340-9F67-5F80D9F0097E}" presName="tile1" presStyleLbl="node1" presStyleIdx="0" presStyleCnt="4"/>
      <dgm:spPr/>
      <dgm:t>
        <a:bodyPr/>
        <a:lstStyle/>
        <a:p>
          <a:endParaRPr lang="it-IT"/>
        </a:p>
      </dgm:t>
    </dgm:pt>
    <dgm:pt modelId="{58BF2CC9-1208-854A-9E00-94BB647C9410}" type="pres">
      <dgm:prSet presAssocID="{06F966FF-A106-0340-9F67-5F80D9F009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9BDBF-246C-4744-BD42-689145FA1F12}" type="pres">
      <dgm:prSet presAssocID="{06F966FF-A106-0340-9F67-5F80D9F0097E}" presName="tile2" presStyleLbl="node1" presStyleIdx="1" presStyleCnt="4"/>
      <dgm:spPr/>
      <dgm:t>
        <a:bodyPr/>
        <a:lstStyle/>
        <a:p>
          <a:endParaRPr lang="it-IT"/>
        </a:p>
      </dgm:t>
    </dgm:pt>
    <dgm:pt modelId="{C17CB5B3-1866-0C46-84AD-D7EAC2E7ABF9}" type="pres">
      <dgm:prSet presAssocID="{06F966FF-A106-0340-9F67-5F80D9F009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6DECC4-7C39-394A-83F2-62224A8A9C19}" type="pres">
      <dgm:prSet presAssocID="{06F966FF-A106-0340-9F67-5F80D9F0097E}" presName="tile3" presStyleLbl="node1" presStyleIdx="2" presStyleCnt="4"/>
      <dgm:spPr/>
      <dgm:t>
        <a:bodyPr/>
        <a:lstStyle/>
        <a:p>
          <a:endParaRPr lang="it-IT"/>
        </a:p>
      </dgm:t>
    </dgm:pt>
    <dgm:pt modelId="{5093B2EA-07EC-BE40-812B-9B3D34BC9C3C}" type="pres">
      <dgm:prSet presAssocID="{06F966FF-A106-0340-9F67-5F80D9F009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1CD4F8-9E58-9743-9829-727F052C374D}" type="pres">
      <dgm:prSet presAssocID="{06F966FF-A106-0340-9F67-5F80D9F0097E}" presName="tile4" presStyleLbl="node1" presStyleIdx="3" presStyleCnt="4"/>
      <dgm:spPr/>
      <dgm:t>
        <a:bodyPr/>
        <a:lstStyle/>
        <a:p>
          <a:endParaRPr lang="it-IT"/>
        </a:p>
      </dgm:t>
    </dgm:pt>
    <dgm:pt modelId="{3B286E7A-DF29-224E-8E2C-D9A53312A9A3}" type="pres">
      <dgm:prSet presAssocID="{06F966FF-A106-0340-9F67-5F80D9F009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795BE6-9DDB-D143-933A-5BA0715871E8}" type="pres">
      <dgm:prSet presAssocID="{06F966FF-A106-0340-9F67-5F80D9F0097E}" presName="centerTile" presStyleLbl="fgShp" presStyleIdx="0" presStyleCnt="1" custScaleX="86590" custScaleY="74801" custLinFactNeighborX="-7383" custLinFactNeighborY="14877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77BC4B87-5F7D-4C1C-85BC-B79A4D4458CD}" type="presOf" srcId="{A5B67547-AFDE-B64E-A936-4B1AEAA19458}" destId="{B449BDBF-246C-4744-BD42-689145FA1F12}" srcOrd="0" destOrd="0" presId="urn:microsoft.com/office/officeart/2005/8/layout/matrix1"/>
    <dgm:cxn modelId="{F574CAE2-87C5-654E-9538-EA1279BC80EA}" srcId="{06F966FF-A106-0340-9F67-5F80D9F0097E}" destId="{4D056173-5524-5C46-95C5-F8E25F1ABE80}" srcOrd="0" destOrd="0" parTransId="{CB72CA64-F8C0-FE4E-961C-65DB49329C70}" sibTransId="{18EA6A77-9135-8E4E-A498-4E2E4C029D7A}"/>
    <dgm:cxn modelId="{8630C015-A171-48E2-87C3-B518D43C499B}" type="presOf" srcId="{80E28ED4-CB86-0B48-9F91-66428383D1A9}" destId="{58BF2CC9-1208-854A-9E00-94BB647C9410}" srcOrd="1" destOrd="0" presId="urn:microsoft.com/office/officeart/2005/8/layout/matrix1"/>
    <dgm:cxn modelId="{F4D17B7D-6BEA-4B96-BF2E-FB105DB16D7C}" type="presOf" srcId="{34D187C8-C101-F843-ACA6-1795D9B607D1}" destId="{5093B2EA-07EC-BE40-812B-9B3D34BC9C3C}" srcOrd="1" destOrd="0" presId="urn:microsoft.com/office/officeart/2005/8/layout/matrix1"/>
    <dgm:cxn modelId="{219C947E-9CE4-4966-94B6-52B5C0BDB82C}" type="presOf" srcId="{80E28ED4-CB86-0B48-9F91-66428383D1A9}" destId="{8F0E400D-EB1E-8B42-9A0E-955C11E2BE83}" srcOrd="0" destOrd="0" presId="urn:microsoft.com/office/officeart/2005/8/layout/matrix1"/>
    <dgm:cxn modelId="{BBD9A676-FC4A-B043-87E1-0FBFF829E61B}" srcId="{4D056173-5524-5C46-95C5-F8E25F1ABE80}" destId="{4D749C50-251B-0C40-A22D-9E4C940C3295}" srcOrd="3" destOrd="0" parTransId="{5FFD503D-2737-0446-99C4-CE80F0EF811D}" sibTransId="{7F87EB35-385E-B74C-A114-195EF030BC93}"/>
    <dgm:cxn modelId="{841122D6-AEAA-4D3B-AD24-DE5580E4F5C4}" type="presOf" srcId="{A5B67547-AFDE-B64E-A936-4B1AEAA19458}" destId="{C17CB5B3-1866-0C46-84AD-D7EAC2E7ABF9}" srcOrd="1" destOrd="0" presId="urn:microsoft.com/office/officeart/2005/8/layout/matrix1"/>
    <dgm:cxn modelId="{D4E30E13-6E0A-4A0F-B6D4-70311C488875}" type="presOf" srcId="{4D749C50-251B-0C40-A22D-9E4C940C3295}" destId="{D51CD4F8-9E58-9743-9829-727F052C374D}" srcOrd="0" destOrd="0" presId="urn:microsoft.com/office/officeart/2005/8/layout/matrix1"/>
    <dgm:cxn modelId="{4445837E-914B-4487-8A95-B0F5A6C23653}" type="presOf" srcId="{06F966FF-A106-0340-9F67-5F80D9F0097E}" destId="{FB2B3DDE-3E42-1749-86D5-FE004BCB4458}" srcOrd="0" destOrd="0" presId="urn:microsoft.com/office/officeart/2005/8/layout/matrix1"/>
    <dgm:cxn modelId="{6ADA8A6D-3FDF-B94D-990F-6830CE61598B}" srcId="{4D056173-5524-5C46-95C5-F8E25F1ABE80}" destId="{34D187C8-C101-F843-ACA6-1795D9B607D1}" srcOrd="2" destOrd="0" parTransId="{449715D4-8D67-1E4A-B099-301FC774B446}" sibTransId="{771CE25B-BD73-7B43-B401-49CA8FA6AB87}"/>
    <dgm:cxn modelId="{A5599E94-EC47-A94C-B0AC-76435170D7FB}" srcId="{4D056173-5524-5C46-95C5-F8E25F1ABE80}" destId="{A5B67547-AFDE-B64E-A936-4B1AEAA19458}" srcOrd="1" destOrd="0" parTransId="{CE0B376F-4CCE-984B-9B81-648EA7524C9A}" sibTransId="{F9FB2C45-3CF9-E148-9874-E50BACA60A26}"/>
    <dgm:cxn modelId="{A35E92B0-1644-4D38-BB0E-B14BF942029A}" type="presOf" srcId="{4D056173-5524-5C46-95C5-F8E25F1ABE80}" destId="{10795BE6-9DDB-D143-933A-5BA0715871E8}" srcOrd="0" destOrd="0" presId="urn:microsoft.com/office/officeart/2005/8/layout/matrix1"/>
    <dgm:cxn modelId="{B5F47507-0C51-4531-B89F-59F3F4AFA3AC}" type="presOf" srcId="{4D749C50-251B-0C40-A22D-9E4C940C3295}" destId="{3B286E7A-DF29-224E-8E2C-D9A53312A9A3}" srcOrd="1" destOrd="0" presId="urn:microsoft.com/office/officeart/2005/8/layout/matrix1"/>
    <dgm:cxn modelId="{3C4FF3AC-9A36-FB41-82A5-C9AA2D371C0A}" srcId="{4D056173-5524-5C46-95C5-F8E25F1ABE80}" destId="{80E28ED4-CB86-0B48-9F91-66428383D1A9}" srcOrd="0" destOrd="0" parTransId="{61DAE804-4D10-A94E-A486-86ABE3CC4EA5}" sibTransId="{B823AC94-EFC0-8F46-A436-D7E4E51AED0D}"/>
    <dgm:cxn modelId="{B34CC131-7172-42FF-B00D-434EECEA0660}" type="presOf" srcId="{34D187C8-C101-F843-ACA6-1795D9B607D1}" destId="{766DECC4-7C39-394A-83F2-62224A8A9C19}" srcOrd="0" destOrd="0" presId="urn:microsoft.com/office/officeart/2005/8/layout/matrix1"/>
    <dgm:cxn modelId="{07F09289-3420-48F7-AE3A-2F81C323D68F}" type="presParOf" srcId="{FB2B3DDE-3E42-1749-86D5-FE004BCB4458}" destId="{678811CD-727A-A642-BFC4-21B50C278313}" srcOrd="0" destOrd="0" presId="urn:microsoft.com/office/officeart/2005/8/layout/matrix1"/>
    <dgm:cxn modelId="{4E4BDD68-6795-4E66-A2FB-4F05D237CDFC}" type="presParOf" srcId="{678811CD-727A-A642-BFC4-21B50C278313}" destId="{8F0E400D-EB1E-8B42-9A0E-955C11E2BE83}" srcOrd="0" destOrd="0" presId="urn:microsoft.com/office/officeart/2005/8/layout/matrix1"/>
    <dgm:cxn modelId="{DC624344-8415-46D8-A0DD-47A5CDFDF9F0}" type="presParOf" srcId="{678811CD-727A-A642-BFC4-21B50C278313}" destId="{58BF2CC9-1208-854A-9E00-94BB647C9410}" srcOrd="1" destOrd="0" presId="urn:microsoft.com/office/officeart/2005/8/layout/matrix1"/>
    <dgm:cxn modelId="{35567F46-C014-4D6A-B9BD-DCB0D47DC53E}" type="presParOf" srcId="{678811CD-727A-A642-BFC4-21B50C278313}" destId="{B449BDBF-246C-4744-BD42-689145FA1F12}" srcOrd="2" destOrd="0" presId="urn:microsoft.com/office/officeart/2005/8/layout/matrix1"/>
    <dgm:cxn modelId="{1F5E9258-FAD8-4248-8F22-A7AF7E3B9D3E}" type="presParOf" srcId="{678811CD-727A-A642-BFC4-21B50C278313}" destId="{C17CB5B3-1866-0C46-84AD-D7EAC2E7ABF9}" srcOrd="3" destOrd="0" presId="urn:microsoft.com/office/officeart/2005/8/layout/matrix1"/>
    <dgm:cxn modelId="{694F0B78-778F-4E5F-B071-82CEC0805E96}" type="presParOf" srcId="{678811CD-727A-A642-BFC4-21B50C278313}" destId="{766DECC4-7C39-394A-83F2-62224A8A9C19}" srcOrd="4" destOrd="0" presId="urn:microsoft.com/office/officeart/2005/8/layout/matrix1"/>
    <dgm:cxn modelId="{8B7ECE16-4453-451C-B493-03053E53E440}" type="presParOf" srcId="{678811CD-727A-A642-BFC4-21B50C278313}" destId="{5093B2EA-07EC-BE40-812B-9B3D34BC9C3C}" srcOrd="5" destOrd="0" presId="urn:microsoft.com/office/officeart/2005/8/layout/matrix1"/>
    <dgm:cxn modelId="{223B332B-D2DE-4F15-9FC6-48C561569103}" type="presParOf" srcId="{678811CD-727A-A642-BFC4-21B50C278313}" destId="{D51CD4F8-9E58-9743-9829-727F052C374D}" srcOrd="6" destOrd="0" presId="urn:microsoft.com/office/officeart/2005/8/layout/matrix1"/>
    <dgm:cxn modelId="{BF4C39C5-1641-47B9-8F14-64636CE75116}" type="presParOf" srcId="{678811CD-727A-A642-BFC4-21B50C278313}" destId="{3B286E7A-DF29-224E-8E2C-D9A53312A9A3}" srcOrd="7" destOrd="0" presId="urn:microsoft.com/office/officeart/2005/8/layout/matrix1"/>
    <dgm:cxn modelId="{05CDAB5E-E591-443F-8F1F-A11761C240EE}" type="presParOf" srcId="{FB2B3DDE-3E42-1749-86D5-FE004BCB4458}" destId="{10795BE6-9DDB-D143-933A-5BA0715871E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FBD73BE-1D90-44B4-82E9-4E7E3AB6E9F6}" type="datetime1">
              <a:rPr lang="fr-FR"/>
              <a:pPr>
                <a:defRPr/>
              </a:pPr>
              <a:t>27/02/2017</a:t>
            </a:fld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33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28163"/>
            <a:ext cx="29733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963B13E-FCEF-43F1-AEA2-3202EA50D3E9}" type="slidenum">
              <a:rPr lang="fr-FR" altLang="it-IT"/>
              <a:pPr>
                <a:defRPr/>
              </a:pPr>
              <a:t>‹Nº›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13828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4BEFFAD-CD95-4C6F-8DB5-755DF90073C4}" type="datetime1">
              <a:rPr lang="fr-FR"/>
              <a:pPr>
                <a:defRPr/>
              </a:pPr>
              <a:t>27/02/2017</a:t>
            </a:fld>
            <a:endParaRPr lang="fr-F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79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33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28163"/>
            <a:ext cx="29733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FE3983-C4F8-48E2-9FB5-AA205D503BB5}" type="slidenum">
              <a:rPr lang="fr-FR" altLang="it-IT"/>
              <a:pPr>
                <a:defRPr/>
              </a:pPr>
              <a:t>‹Nº›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964511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64112" cy="3722687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84213" y="4716463"/>
            <a:ext cx="54895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28" tIns="44663" rIns="89328" bIns="44663"/>
          <a:lstStyle/>
          <a:p>
            <a:pPr eaLnBrk="1" hangingPunct="1">
              <a:spcBef>
                <a:spcPct val="0"/>
              </a:spcBef>
            </a:pPr>
            <a:endParaRPr lang="it-IT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3025" y="9428163"/>
            <a:ext cx="29733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28" tIns="44663" rIns="89328" bIns="44663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E48284-9FA6-4A3F-A460-B158FC91C2BE}" type="slidenum">
              <a:rPr lang="it-IT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it-IT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0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8B531A-4C8E-455A-AEE1-40DD43A9BA95}" type="slidenum">
              <a:rPr lang="fr-F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1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496E37-5C3F-46A1-B3A0-DAE496784E4B}" type="slidenum">
              <a:rPr lang="fr-F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AB3A99-67C8-434A-B657-8460AEC05DBF}" type="slidenum">
              <a:rPr lang="fr-F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8587B7-8240-431C-A8BB-82E2A0DB8676}" type="slidenum">
              <a:rPr lang="fr-F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2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pic>
        <p:nvPicPr>
          <p:cNvPr id="10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26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6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fr-FR">
              <a:solidFill>
                <a:srgbClr val="FFFFFF"/>
              </a:solidFill>
              <a:latin typeface="Verdana" pitchFamily="-108" charset="0"/>
            </a:endParaRPr>
          </a:p>
        </p:txBody>
      </p:sp>
      <p:pic>
        <p:nvPicPr>
          <p:cNvPr id="4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513513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80" y="1654696"/>
            <a:ext cx="8257920" cy="4263504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C672-DCE8-4A0C-9F10-40A5DD411562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3CFFB46-949E-4EBB-8BED-F57E583C251E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509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9B676A0-3A49-4DB2-A7FA-0E5C7563D281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4648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8227C4-5922-473A-BB6C-E0A830DBB280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2494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FD05F-EF9A-4970-A559-70071C2EEDD5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1455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B7D52A-47CF-4864-A2B3-BC909B9CF622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0533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D6E16E-21E3-486D-8B6C-2C87DD2A5C77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7013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66C47-8D74-4F12-A186-0A69B5E25E8F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76127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14F731-FDB2-40B9-906E-68A9A21564F5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5600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01413-8906-47AB-80E2-0D32F2BE041C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0018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F433D-2DF4-49D6-A14C-2E6B6FD88944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167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98B8-F535-45C7-A02C-705144456433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20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37F6D-BF98-499A-82B5-005F3D12EBB2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77777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612743-DFA6-4BF1-ACB0-AFEDB704223C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4185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fr-FR" i="1">
              <a:solidFill>
                <a:srgbClr val="FFFFFF"/>
              </a:solidFill>
              <a:latin typeface="Verdana" pitchFamily="-108" charset="0"/>
              <a:cs typeface="Arial" charset="0"/>
            </a:endParaRPr>
          </a:p>
        </p:txBody>
      </p:sp>
      <p:pic>
        <p:nvPicPr>
          <p:cNvPr id="4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513513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80" y="1654696"/>
            <a:ext cx="8257920" cy="4263504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EA47AF73-54DB-47B6-95FA-1C417C7F02BE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C020602E-4F2F-429A-A9DD-BCA4A876E884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896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i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4500" y="2264382"/>
            <a:ext cx="8229600" cy="3633788"/>
          </a:xfrm>
        </p:spPr>
        <p:txBody>
          <a:bodyPr/>
          <a:lstStyle>
            <a:lvl1pPr marL="342900" indent="-342900">
              <a:lnSpc>
                <a:spcPct val="120000"/>
              </a:lnSpc>
              <a:buClr>
                <a:srgbClr val="0F5494"/>
              </a:buClr>
              <a:buSzPct val="110000"/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rgbClr val="0F5494"/>
              </a:buClr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CE71516A-1EAD-4482-A3B4-8D0301209029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6883E7EC-8F7B-4AC9-A9AA-D4474BF5E749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866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ocal.entr.cec.eu.int/sites/picturesdb/Images1/Fotolia_4679488_©nfrPictures%20_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51"/>
          <a:stretch>
            <a:fillRect/>
          </a:stretch>
        </p:blipFill>
        <p:spPr bwMode="auto">
          <a:xfrm>
            <a:off x="4972050" y="0"/>
            <a:ext cx="455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6021388"/>
            <a:ext cx="22780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4031679" cy="936625"/>
          </a:xfrm>
        </p:spPr>
        <p:txBody>
          <a:bodyPr/>
          <a:lstStyle>
            <a:lvl1pPr marL="0">
              <a:defRPr sz="2400" baseline="0">
                <a:solidFill>
                  <a:srgbClr val="0070C0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588125" y="115888"/>
            <a:ext cx="2133600" cy="476250"/>
          </a:xfrm>
        </p:spPr>
        <p:txBody>
          <a:bodyPr/>
          <a:lstStyle>
            <a:lvl1pPr algn="r">
              <a:defRPr sz="12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z="1800" i="0" smtClean="0"/>
            </a:lvl1pPr>
          </a:lstStyle>
          <a:p>
            <a:pPr>
              <a:defRPr/>
            </a:pPr>
            <a:fld id="{AA3281B9-C8BA-4B47-8201-EE1A5D97C55B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78046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4318D510-713B-4664-9FC0-6634BFE34C26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2BBD363D-1FCF-4DC5-8DB8-D6B213251EA4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7934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0622CF22-F9A6-44F1-92C8-8E59B1F491BE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61FE3410-E006-4380-9FA3-19D78BC768B0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6589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50B7FC0C-46AF-4C25-9DEB-F11B142A14DF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68326221-485B-4454-9231-EFF87C392AB8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608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D7DD8652-D241-4343-A55B-330141396D46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A7EBD598-F641-4643-B02B-A52259206B95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5153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i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111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B5A0E3F1-4248-43E4-98B0-1B705BF73913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7140F897-43FF-40EA-A244-07D6BF0E913A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31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140A-9D32-4177-BA05-606548EE6BF3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47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3401D5FF-1050-4BD0-9452-6CC4F4138D2C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4E7ADE03-BCC0-4DD8-83B1-4BE5B6A503A5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9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7EA021CF-4EBB-4674-BB6D-3DB97B93C23A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50C6C978-729D-435C-86DF-F2CBCFF84397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4500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 sz="1400" b="1" i="1">
              <a:solidFill>
                <a:srgbClr val="FFFFFF"/>
              </a:solidFill>
              <a:latin typeface="Verdana Bold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400" b="1" i="1" smtClean="0">
                <a:solidFill>
                  <a:srgbClr val="FFFFFF"/>
                </a:solidFill>
                <a:latin typeface="Verdana Bold" pitchFamily="34" charset="0"/>
                <a:cs typeface="Arial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400" b="1" i="1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800" i="0">
                <a:cs typeface="+mn-cs"/>
              </a:defRPr>
            </a:lvl1pPr>
          </a:lstStyle>
          <a:p>
            <a:pPr>
              <a:defRPr/>
            </a:pPr>
            <a:fld id="{29F111C7-72C8-46BC-BE45-9F5AC93228B4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400" b="1" i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8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i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400" b="1" i="1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i="0" smtClean="0"/>
            </a:lvl1pPr>
          </a:lstStyle>
          <a:p>
            <a:pPr>
              <a:defRPr/>
            </a:pPr>
            <a:fld id="{E0772FD3-7F5E-46EC-9B4E-AE3591DC117B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871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pic>
        <p:nvPicPr>
          <p:cNvPr id="10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26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239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DD91-FB28-44B2-BAC2-9CDD23D1A4CE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69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5188-D6EF-4F0F-8C39-4A6523DABB46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76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8" name="Rectangle 13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9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1A08-6BF5-43D0-A08F-E34B858C1744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64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9" name="Rectangle 1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B0B7-2B05-471E-BF51-5CD3F38A9FF1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80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4659-A875-474B-84EC-E6BF54E8B654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8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8" name="Rectangle 13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9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C341-1EE0-48D3-A5DA-D961BD79F473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99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0872-A2E6-4DDA-9438-E0AB7CD7D732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49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2933818" y="422666"/>
            <a:ext cx="3240360" cy="824491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12EA-F6CC-42B8-AB3B-AC832BFA3FF4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70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5BA3-F311-48B6-BE8A-93C709C256C6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75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fr-FR">
              <a:solidFill>
                <a:srgbClr val="FFFFFF"/>
              </a:solidFill>
              <a:latin typeface="Verdana" pitchFamily="-108" charset="0"/>
            </a:endParaRPr>
          </a:p>
        </p:txBody>
      </p:sp>
      <p:pic>
        <p:nvPicPr>
          <p:cNvPr id="4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513513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80" y="1654696"/>
            <a:ext cx="8257920" cy="4263504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99D2-B684-4416-81B0-A86255227FA0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ECD40C-43E3-4098-80AA-FB604BD9E51D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971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9" name="Rectangle 1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1D2A-9A20-42F9-ABFA-213D2B5C4D9A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4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AC3-9B3F-4CC2-8570-BB5B3E2EFBB6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6DB7-7A4B-4DD8-BFB8-94CFACEB489C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2933818" y="422666"/>
            <a:ext cx="3240360" cy="824491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CDE4-C0FC-4710-9A74-A3A54F71FA0F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1788"/>
            <a:ext cx="2051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5122-CEB7-4396-A94C-6ED00BB9BA9F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3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 Bold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B794A66-0862-43B2-848F-A4B25AA67A23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Verdana Bold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1031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Verdana Bold" pitchFamily="34" charset="0"/>
              </a:rPr>
              <a:t>Date: in 12 pts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86" r:id="rId7"/>
    <p:sldLayoutId id="2147490287" r:id="rId8"/>
    <p:sldLayoutId id="2147490288" r:id="rId9"/>
    <p:sldLayoutId id="214749028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010A55-A67F-4C84-91B9-47042333DAEC}" type="slidenum">
              <a:rPr lang="en-GB" altLang="it-IT"/>
              <a:pPr>
                <a:defRPr/>
              </a:pPr>
              <a:t>‹Nº›</a:t>
            </a:fld>
            <a:endParaRPr lang="en-GB" altLang="it-IT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7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90" r:id="rId1"/>
    <p:sldLayoutId id="2147490291" r:id="rId2"/>
    <p:sldLayoutId id="2147490292" r:id="rId3"/>
    <p:sldLayoutId id="2147490293" r:id="rId4"/>
    <p:sldLayoutId id="2147490294" r:id="rId5"/>
    <p:sldLayoutId id="2147490295" r:id="rId6"/>
    <p:sldLayoutId id="2147490296" r:id="rId7"/>
    <p:sldLayoutId id="2147490297" r:id="rId8"/>
    <p:sldLayoutId id="2147490298" r:id="rId9"/>
    <p:sldLayoutId id="2147490299" r:id="rId10"/>
    <p:sldLayoutId id="2147490300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40E7A-49DA-44E7-89D3-7FB2AA92B439}" type="datetime1">
              <a:rPr lang="en-US"/>
              <a:pPr>
                <a:defRPr/>
              </a:pPr>
              <a:t>2/27/2017</a:t>
            </a:fld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1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5D2E7B-07DE-4D82-84C0-1F50F35511BF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  <p:pic>
        <p:nvPicPr>
          <p:cNvPr id="307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795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301" r:id="rId1"/>
    <p:sldLayoutId id="2147490302" r:id="rId2"/>
    <p:sldLayoutId id="2147490303" r:id="rId3"/>
    <p:sldLayoutId id="2147490304" r:id="rId4"/>
    <p:sldLayoutId id="2147490305" r:id="rId5"/>
    <p:sldLayoutId id="2147490306" r:id="rId6"/>
    <p:sldLayoutId id="2147490307" r:id="rId7"/>
    <p:sldLayoutId id="2147490308" r:id="rId8"/>
    <p:sldLayoutId id="2147490309" r:id="rId9"/>
    <p:sldLayoutId id="2147490310" r:id="rId10"/>
    <p:sldLayoutId id="2147490311" r:id="rId11"/>
    <p:sldLayoutId id="2147490312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08" charset="-128"/>
          <a:cs typeface="ＭＳ Ｐゴシック" pitchFamily="-108" charset="-128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F5494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>
          <a:solidFill>
            <a:srgbClr val="0F5494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 Bold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147EA40-5E61-42B9-A280-1E4B41900138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Verdana Bold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Verdana Bold" pitchFamily="34" charset="0"/>
              <a:ea typeface="ＭＳ Ｐゴシック" charset="-128"/>
            </a:endParaRPr>
          </a:p>
        </p:txBody>
      </p:sp>
      <p:sp>
        <p:nvSpPr>
          <p:cNvPr id="1031" name="Date Placeholder 3"/>
          <p:cNvSpPr txBox="1">
            <a:spLocks/>
          </p:cNvSpPr>
          <p:nvPr userDrawn="1"/>
        </p:nvSpPr>
        <p:spPr bwMode="auto">
          <a:xfrm>
            <a:off x="665956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Verdana Bold" pitchFamily="34" charset="0"/>
              </a:rPr>
              <a:t>Date: in 12 pts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3" r:id="rId1"/>
    <p:sldLayoutId id="2147490314" r:id="rId2"/>
    <p:sldLayoutId id="2147490315" r:id="rId3"/>
    <p:sldLayoutId id="2147490316" r:id="rId4"/>
    <p:sldLayoutId id="2147490317" r:id="rId5"/>
    <p:sldLayoutId id="2147490318" r:id="rId6"/>
    <p:sldLayoutId id="2147490319" r:id="rId7"/>
    <p:sldLayoutId id="2147490320" r:id="rId8"/>
    <p:sldLayoutId id="2147490321" r:id="rId9"/>
    <p:sldLayoutId id="21474903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ectors/tourism/index_e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hyperlink" Target="mailto:GROW-EDEN@ec.europa.eu" TargetMode="External"/><Relationship Id="rId4" Type="http://schemas.openxmlformats.org/officeDocument/2006/relationships/hyperlink" Target="http://ec.europa.eu/ed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90525" y="1484313"/>
            <a:ext cx="8258175" cy="338455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European Destinations of</a:t>
            </a:r>
            <a:r>
              <a:rPr lang="en-GB" altLang="en-US" sz="2400" b="1" smtClean="0">
                <a:ea typeface="ＭＳ Ｐゴシック" panose="020B0600070205080204" pitchFamily="34" charset="-128"/>
              </a:rPr>
              <a:t> Excellence - EDEN project</a:t>
            </a:r>
            <a:br>
              <a:rPr lang="en-GB" altLang="en-US" sz="2400" b="1" smtClean="0">
                <a:ea typeface="ＭＳ Ｐゴシック" panose="020B0600070205080204" pitchFamily="34" charset="-128"/>
              </a:rPr>
            </a:br>
            <a:r>
              <a:rPr lang="en-GB" altLang="en-US" sz="2400" b="1" smtClean="0">
                <a:ea typeface="ＭＳ Ｐゴシック" panose="020B0600070205080204" pitchFamily="34" charset="-128"/>
              </a:rPr>
              <a:t>EDEN   NETWORK   AISBL</a:t>
            </a:r>
            <a:r>
              <a:rPr lang="en-GB" altLang="en-US" sz="2400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400" b="1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400" smtClean="0">
                <a:ea typeface="ＭＳ Ｐゴシック" panose="020B0600070205080204" pitchFamily="34" charset="-128"/>
                <a:cs typeface="Arial" panose="020B0604020202020204" pitchFamily="34" charset="0"/>
              </a:rPr>
              <a:t>16 February 2017 - BERGAMO</a:t>
            </a:r>
            <a:r>
              <a:rPr lang="en-GB" altLang="en-US" sz="3200" i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3200" i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1800" smtClean="0">
                <a:ea typeface="ＭＳ Ｐゴシック" panose="020B0600070205080204" pitchFamily="34" charset="-128"/>
              </a:rPr>
              <a:t/>
            </a:r>
            <a:br>
              <a:rPr lang="en-GB" altLang="en-US" sz="1800" smtClean="0">
                <a:ea typeface="ＭＳ Ｐゴシック" panose="020B0600070205080204" pitchFamily="34" charset="-128"/>
              </a:rPr>
            </a:br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37063"/>
            <a:ext cx="2087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576262"/>
          </a:xfrm>
        </p:spPr>
        <p:txBody>
          <a:bodyPr/>
          <a:lstStyle/>
          <a:p>
            <a:r>
              <a:rPr lang="en-GB" altLang="en-US" sz="2400" smtClean="0">
                <a:ea typeface="ＭＳ Ｐゴシック" panose="020B0600070205080204" pitchFamily="34" charset="-128"/>
              </a:rPr>
              <a:t>EDEN initiative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147050" cy="237648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altLang="en-US" sz="1800" b="0" smtClean="0">
                <a:ea typeface="ＭＳ Ｐゴシック" panose="020B0600070205080204" pitchFamily="34" charset="-128"/>
              </a:rPr>
              <a:t>Launched by the </a:t>
            </a:r>
            <a:r>
              <a:rPr lang="fr-BE" altLang="en-US" sz="1800" smtClean="0">
                <a:ea typeface="ＭＳ Ｐゴシック" panose="020B0600070205080204" pitchFamily="34" charset="-128"/>
              </a:rPr>
              <a:t>European Commission 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in 2006</a:t>
            </a:r>
            <a:endParaRPr lang="en-GB" altLang="en-US" sz="1800" b="0" smtClean="0">
              <a:ea typeface="ＭＳ Ｐゴシック" panose="020B060007020508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1800" b="0" smtClean="0">
                <a:ea typeface="ＭＳ Ｐゴシック" panose="020B0600070205080204" pitchFamily="34" charset="-128"/>
              </a:rPr>
              <a:t>promotes </a:t>
            </a:r>
            <a:r>
              <a:rPr lang="en-GB" altLang="en-US" sz="1800" smtClean="0">
                <a:ea typeface="ＭＳ Ｐゴシック" panose="020B0600070205080204" pitchFamily="34" charset="-128"/>
              </a:rPr>
              <a:t>sustainable tourism destination models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altLang="en-US" sz="1800" smtClean="0">
                <a:ea typeface="ＭＳ Ｐゴシック" panose="020B0600070205080204" pitchFamily="34" charset="-128"/>
              </a:rPr>
              <a:t>awards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 and </a:t>
            </a:r>
            <a:r>
              <a:rPr lang="fr-BE" altLang="en-US" sz="1800" smtClean="0">
                <a:ea typeface="ＭＳ Ｐゴシック" panose="020B0600070205080204" pitchFamily="34" charset="-128"/>
              </a:rPr>
              <a:t>promotes 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the best destinations of excellence in Europe </a:t>
            </a:r>
            <a:endParaRPr lang="en-GB" altLang="en-US" sz="1800" b="0" smtClean="0">
              <a:ea typeface="ＭＳ Ｐゴシック" panose="020B060007020508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1800" b="0" smtClean="0">
                <a:ea typeface="ＭＳ Ｐゴシック" panose="020B0600070205080204" pitchFamily="34" charset="-128"/>
              </a:rPr>
              <a:t>Adresses concerns of </a:t>
            </a:r>
            <a:r>
              <a:rPr lang="en-GB" altLang="en-US" sz="1800" smtClean="0">
                <a:ea typeface="ＭＳ Ｐゴシック" panose="020B0600070205080204" pitchFamily="34" charset="-128"/>
              </a:rPr>
              <a:t>sustainability, seasonality, rebalancing tourist flows towards non-traditional destinations, networking of stakeholders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, etc. </a:t>
            </a:r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3253" name="Picture 4" descr="P:\Eden\EDEN\PHOTOS for CHINA\EDEN III\Poland1_copyright Wenhrynowicz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991100"/>
            <a:ext cx="25923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P:\Eden\EDEN\PM\photos_EPmagazine2010\Lithuania - Plateliai_EDEN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13325"/>
            <a:ext cx="26654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 descr="P:\Eden\EDEN\PHOTOS\BEST\EDEN 2010_best photos\ICELAND_20080722-IMG_9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22209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39750" y="1700213"/>
            <a:ext cx="8229600" cy="936625"/>
          </a:xfrm>
        </p:spPr>
        <p:txBody>
          <a:bodyPr/>
          <a:lstStyle/>
          <a:p>
            <a:r>
              <a:rPr lang="en-GB" altLang="en-US" sz="2400" smtClean="0">
                <a:ea typeface="ＭＳ Ｐゴシック" panose="020B0600070205080204" pitchFamily="34" charset="-128"/>
              </a:rPr>
              <a:t>Participating countries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2668588"/>
            <a:ext cx="3106738" cy="3529012"/>
          </a:xfrm>
        </p:spPr>
        <p:txBody>
          <a:bodyPr/>
          <a:lstStyle/>
          <a:p>
            <a:r>
              <a:rPr lang="en-GB" altLang="en-US" sz="2400" smtClean="0">
                <a:ea typeface="ＭＳ Ｐゴシック" panose="020B0600070205080204" pitchFamily="34" charset="-128"/>
              </a:rPr>
              <a:t>2007: 	10</a:t>
            </a:r>
          </a:p>
          <a:p>
            <a:r>
              <a:rPr lang="en-GB" altLang="en-US" sz="2400" smtClean="0">
                <a:ea typeface="ＭＳ Ｐゴシック" panose="020B0600070205080204" pitchFamily="34" charset="-128"/>
              </a:rPr>
              <a:t>2008: 	20</a:t>
            </a:r>
          </a:p>
          <a:p>
            <a:r>
              <a:rPr lang="en-GB" altLang="en-US" sz="2400" smtClean="0">
                <a:ea typeface="ＭＳ Ｐゴシック" panose="020B0600070205080204" pitchFamily="34" charset="-128"/>
              </a:rPr>
              <a:t>2009: 	22</a:t>
            </a:r>
          </a:p>
          <a:p>
            <a:r>
              <a:rPr lang="en-GB" altLang="en-US" sz="2400" smtClean="0">
                <a:ea typeface="ＭＳ Ｐゴシック" panose="020B0600070205080204" pitchFamily="34" charset="-128"/>
              </a:rPr>
              <a:t>2010: 	25</a:t>
            </a:r>
          </a:p>
          <a:p>
            <a:r>
              <a:rPr lang="en-GB" altLang="en-US" sz="2400" smtClean="0">
                <a:ea typeface="ＭＳ Ｐゴシック" panose="020B0600070205080204" pitchFamily="34" charset="-128"/>
              </a:rPr>
              <a:t>2011:	21 </a:t>
            </a:r>
          </a:p>
          <a:p>
            <a:r>
              <a:rPr lang="fr-BE" altLang="en-US" sz="2400" smtClean="0">
                <a:ea typeface="ＭＳ Ｐゴシック" panose="020B0600070205080204" pitchFamily="34" charset="-128"/>
              </a:rPr>
              <a:t>2013: 	19</a:t>
            </a:r>
          </a:p>
          <a:p>
            <a:r>
              <a:rPr lang="fr-BE" altLang="en-US" sz="2400" smtClean="0">
                <a:ea typeface="ＭＳ Ｐゴシック" panose="020B0600070205080204" pitchFamily="34" charset="-128"/>
              </a:rPr>
              <a:t>2015: 	20</a:t>
            </a:r>
          </a:p>
          <a:p>
            <a:r>
              <a:rPr lang="fr-BE" altLang="en-US" sz="2400" smtClean="0">
                <a:ea typeface="ＭＳ Ｐゴシック" panose="020B0600070205080204" pitchFamily="34" charset="-128"/>
              </a:rPr>
              <a:t>2017: 	18</a:t>
            </a:r>
            <a:endParaRPr lang="en-GB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938" y="2997200"/>
            <a:ext cx="4752975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F5494"/>
                </a:solidFill>
                <a:latin typeface="+mn-lt"/>
              </a:rPr>
              <a:t>27 countries:  </a:t>
            </a:r>
          </a:p>
          <a:p>
            <a:pPr algn="just" eaLnBrk="1" hangingPunct="1">
              <a:defRPr/>
            </a:pPr>
            <a:endParaRPr lang="en-GB" b="1" dirty="0">
              <a:solidFill>
                <a:srgbClr val="0F5494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en-GB" b="1" dirty="0">
                <a:solidFill>
                  <a:srgbClr val="0F5494"/>
                </a:solidFill>
                <a:latin typeface="+mn-lt"/>
              </a:rPr>
              <a:t>Austria, Belgium, Bulgaria, Croatia, Cyprus, Czech Republic, Estonia, Finland, France, Germany, Greece, Hungary, Iceland, Ireland, Italy, Latvia, Lithuania, Luxembourg, Malta, the Netherlands, Poland, Portugal, Romania, Serbia, Slovenia, Spain and Turkey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55302" name="Picture 5" descr="EDE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39863"/>
            <a:ext cx="1584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r>
              <a:rPr lang="en-GB" altLang="en-US" sz="2400" smtClean="0">
                <a:ea typeface="ＭＳ Ｐゴシック" panose="020B0600070205080204" pitchFamily="34" charset="-128"/>
              </a:rPr>
              <a:t>EDEN themes 2007 – 2017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067175" y="2781300"/>
            <a:ext cx="4968875" cy="35274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buClr>
                <a:srgbClr val="333399"/>
              </a:buClr>
            </a:pPr>
            <a:endParaRPr lang="en-GB" altLang="en-US" sz="1800" smtClean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GB" altLang="en-US" sz="1800" smtClean="0">
                <a:ea typeface="ＭＳ Ｐゴシック" panose="020B0600070205080204" pitchFamily="34" charset="-128"/>
              </a:rPr>
              <a:t>2007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: best emerging rural destinations</a:t>
            </a:r>
          </a:p>
          <a:p>
            <a:pPr algn="just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GB" altLang="en-US" sz="1800" smtClean="0">
                <a:ea typeface="ＭＳ Ｐゴシック" panose="020B0600070205080204" pitchFamily="34" charset="-128"/>
              </a:rPr>
              <a:t>2008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: tourism local intangible 	heritage</a:t>
            </a:r>
          </a:p>
          <a:p>
            <a:pPr algn="just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GB" altLang="en-US" sz="1800" smtClean="0">
                <a:ea typeface="ＭＳ Ｐゴシック" panose="020B0600070205080204" pitchFamily="34" charset="-128"/>
              </a:rPr>
              <a:t>2009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: tourism and protected areas</a:t>
            </a:r>
          </a:p>
          <a:p>
            <a:pPr algn="just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GB" altLang="en-US" sz="1800" smtClean="0">
                <a:ea typeface="ＭＳ Ｐゴシック" panose="020B0600070205080204" pitchFamily="34" charset="-128"/>
              </a:rPr>
              <a:t>2010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: aquatic tourism</a:t>
            </a:r>
          </a:p>
          <a:p>
            <a:pPr algn="just"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GB" altLang="en-US" sz="1800" smtClean="0">
                <a:ea typeface="ＭＳ Ｐゴシック" panose="020B0600070205080204" pitchFamily="34" charset="-128"/>
              </a:rPr>
              <a:t>2011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: regeneration of physical sites</a:t>
            </a:r>
            <a:endParaRPr lang="fr-FR" altLang="en-US" sz="1800" b="0" smtClean="0"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  <a:spcAft>
                <a:spcPct val="30000"/>
              </a:spcAft>
              <a:buClr>
                <a:srgbClr val="333399"/>
              </a:buClr>
            </a:pPr>
            <a:r>
              <a:rPr lang="fr-BE" altLang="en-US" sz="1800" smtClean="0">
                <a:ea typeface="ＭＳ Ｐゴシック" panose="020B0600070205080204" pitchFamily="34" charset="-128"/>
              </a:rPr>
              <a:t>2013: 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accessible tourism</a:t>
            </a:r>
          </a:p>
          <a:p>
            <a:pPr algn="just">
              <a:lnSpc>
                <a:spcPct val="80000"/>
              </a:lnSpc>
              <a:spcAft>
                <a:spcPct val="30000"/>
              </a:spcAft>
              <a:buClr>
                <a:srgbClr val="333399"/>
              </a:buClr>
            </a:pPr>
            <a:r>
              <a:rPr lang="en-GB" altLang="en-US" sz="1800" smtClean="0">
                <a:ea typeface="ＭＳ Ｐゴシック" panose="020B0600070205080204" pitchFamily="34" charset="-128"/>
              </a:rPr>
              <a:t>2015: </a:t>
            </a:r>
            <a:r>
              <a:rPr lang="en-GB" altLang="en-US" sz="1800" b="0" smtClean="0">
                <a:ea typeface="ＭＳ Ｐゴシック" panose="020B0600070205080204" pitchFamily="34" charset="-128"/>
              </a:rPr>
              <a:t>tourism and local gastronomy</a:t>
            </a:r>
          </a:p>
          <a:p>
            <a:pPr>
              <a:lnSpc>
                <a:spcPct val="80000"/>
              </a:lnSpc>
              <a:spcAft>
                <a:spcPct val="30000"/>
              </a:spcAft>
              <a:buClr>
                <a:srgbClr val="333399"/>
              </a:buClr>
            </a:pPr>
            <a:r>
              <a:rPr lang="fr-BE" altLang="en-US" sz="1800" smtClean="0">
                <a:ea typeface="ＭＳ Ｐゴシック" panose="020B0600070205080204" pitchFamily="34" charset="-128"/>
              </a:rPr>
              <a:t>2017: 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cultural tourism</a:t>
            </a:r>
          </a:p>
          <a:p>
            <a:endParaRPr lang="en-GB" altLang="en-US" sz="1800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6325" name="Picture 6" descr="P:\Eden\EDEN\PHOTOS for CHINA\EDEN I\Latvia - Kuldiga_EDEN 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33845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720725"/>
          </a:xfrm>
        </p:spPr>
        <p:txBody>
          <a:bodyPr/>
          <a:lstStyle/>
          <a:p>
            <a:pPr algn="ctr"/>
            <a:r>
              <a:rPr lang="en-GB" altLang="en-US" sz="2400" smtClean="0">
                <a:ea typeface="ＭＳ Ｐゴシック" panose="020B0600070205080204" pitchFamily="34" charset="-128"/>
              </a:rPr>
              <a:t>EDEN NETWORK </a:t>
            </a:r>
            <a:endParaRPr lang="en-GB" alt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218487" cy="4248150"/>
          </a:xfrm>
        </p:spPr>
        <p:txBody>
          <a:bodyPr/>
          <a:lstStyle/>
          <a:p>
            <a:pPr marL="0" indent="0" algn="just">
              <a:buClr>
                <a:srgbClr val="FFFFFF"/>
              </a:buClr>
              <a:buFontTx/>
              <a:buNone/>
              <a:defRPr/>
            </a:pPr>
            <a:r>
              <a:rPr lang="en-GB" altLang="en-US" sz="1800" i="0" dirty="0" smtClean="0">
                <a:ea typeface="ＭＳ Ｐゴシック" pitchFamily="34" charset="-128"/>
              </a:rPr>
              <a:t>A </a:t>
            </a:r>
            <a:r>
              <a:rPr lang="en-GB" altLang="en-US" sz="1800" b="1" i="0" dirty="0" smtClean="0">
                <a:ea typeface="ＭＳ Ｐゴシック" pitchFamily="34" charset="-128"/>
              </a:rPr>
              <a:t>unique network </a:t>
            </a:r>
            <a:r>
              <a:rPr lang="en-GB" altLang="en-US" sz="1800" i="0" dirty="0" smtClean="0">
                <a:ea typeface="ＭＳ Ｐゴシック" pitchFamily="34" charset="-128"/>
              </a:rPr>
              <a:t>in the field of sustainable tourism worldwide: </a:t>
            </a:r>
            <a:r>
              <a:rPr lang="en-GB" altLang="en-US" sz="1800" b="1" i="0" dirty="0" smtClean="0">
                <a:ea typeface="ＭＳ Ｐゴシック" pitchFamily="34" charset="-128"/>
              </a:rPr>
              <a:t>over 500 destinations </a:t>
            </a:r>
            <a:r>
              <a:rPr lang="en-GB" altLang="en-US" sz="1800" i="0" dirty="0" smtClean="0">
                <a:ea typeface="ＭＳ Ｐゴシック" pitchFamily="34" charset="-128"/>
              </a:rPr>
              <a:t>(winning destinations and runners-up) </a:t>
            </a:r>
            <a:endParaRPr lang="fr-BE" altLang="en-US" sz="1800" i="0" dirty="0" smtClean="0">
              <a:ea typeface="ＭＳ Ｐゴシック" pitchFamily="34" charset="-128"/>
            </a:endParaRPr>
          </a:p>
          <a:p>
            <a:pPr marL="0" indent="0" algn="just">
              <a:buClr>
                <a:srgbClr val="FFFFFF"/>
              </a:buClr>
              <a:buFontTx/>
              <a:buNone/>
              <a:defRPr/>
            </a:pPr>
            <a:r>
              <a:rPr lang="en-GB" altLang="en-US" sz="1800" b="1" i="0" dirty="0" smtClean="0">
                <a:ea typeface="ＭＳ Ｐゴシック" pitchFamily="34" charset="-128"/>
              </a:rPr>
              <a:t>A platform for the exchange of good practices </a:t>
            </a:r>
            <a:r>
              <a:rPr lang="en-GB" altLang="en-US" sz="1800" i="0" dirty="0" smtClean="0">
                <a:ea typeface="ＭＳ Ｐゴシック" pitchFamily="34" charset="-128"/>
              </a:rPr>
              <a:t>in the field of sustainable tourism at European level and to promote networking between awarded destinations</a:t>
            </a:r>
          </a:p>
          <a:p>
            <a:pPr marL="0" indent="0" algn="just">
              <a:buClr>
                <a:srgbClr val="FFFFFF"/>
              </a:buClr>
              <a:buFontTx/>
              <a:buNone/>
              <a:defRPr/>
            </a:pPr>
            <a:r>
              <a:rPr lang="en-GB" altLang="en-US" sz="1800" b="1" i="0" dirty="0" smtClean="0">
                <a:ea typeface="ＭＳ Ｐゴシック" pitchFamily="34" charset="-128"/>
              </a:rPr>
              <a:t>EDEN Network Association </a:t>
            </a:r>
            <a:r>
              <a:rPr lang="en-GB" altLang="en-US" sz="1800" i="0" dirty="0" smtClean="0">
                <a:ea typeface="ＭＳ Ｐゴシック" pitchFamily="34" charset="-128"/>
              </a:rPr>
              <a:t>established in 2012 provides further networking benefits to its members 68 destinations / 500 from 23 countries. </a:t>
            </a:r>
          </a:p>
          <a:p>
            <a:pPr>
              <a:buClr>
                <a:srgbClr val="FFFFFF"/>
              </a:buClr>
              <a:defRPr/>
            </a:pPr>
            <a:r>
              <a:rPr lang="en-GB" altLang="en-US" sz="1800" i="0" dirty="0" smtClean="0">
                <a:ea typeface="ＭＳ Ｐゴシック" pitchFamily="34" charset="-128"/>
              </a:rPr>
              <a:t>	</a:t>
            </a:r>
            <a:endParaRPr lang="nl-NL" altLang="en-US" sz="2000" dirty="0" smtClean="0"/>
          </a:p>
          <a:p>
            <a:pPr>
              <a:defRPr/>
            </a:pPr>
            <a:endParaRPr lang="en-GB" altLang="en-US" b="1" dirty="0" smtClean="0"/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4700"/>
            <a:ext cx="3816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U:\Common\GENERAL\DESTINATIONS_OF_EXCELLENCE_EDEN\NETWORKING\2010 JUNE FINLAND WORKSHOP\PHOTOS\Network in June 2010_Wild Taiga_Finland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4700"/>
            <a:ext cx="34559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218487" cy="4248150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GB" altLang="en-US" sz="1800" i="0" smtClean="0">
                <a:ea typeface="ＭＳ Ｐゴシック" panose="020B0600070205080204" pitchFamily="34" charset="-128"/>
              </a:rPr>
              <a:t>	</a:t>
            </a:r>
            <a:endParaRPr lang="nl-NL" altLang="en-US" sz="2000" smtClean="0"/>
          </a:p>
          <a:p>
            <a:endParaRPr lang="en-GB" altLang="en-US" b="1" smtClean="0"/>
          </a:p>
          <a:p>
            <a:endParaRPr lang="en-GB" altLang="en-US" smtClean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061250356"/>
              </p:ext>
            </p:extLst>
          </p:nvPr>
        </p:nvGraphicFramePr>
        <p:xfrm>
          <a:off x="546100" y="2190750"/>
          <a:ext cx="8051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6" name="Titolo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736600"/>
          </a:xfrm>
        </p:spPr>
        <p:txBody>
          <a:bodyPr/>
          <a:lstStyle/>
          <a:p>
            <a:pPr algn="ctr"/>
            <a:r>
              <a:rPr lang="it-IT" altLang="it-IT" smtClean="0"/>
              <a:t>EDEN VALUE PROPOSITION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r>
              <a:rPr lang="fr-BE" altLang="en-US" smtClean="0">
                <a:ea typeface="ＭＳ Ｐゴシック" panose="020B0600070205080204" pitchFamily="34" charset="-128"/>
              </a:rPr>
              <a:t>2017 edition: Cultural tourism 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2852738"/>
            <a:ext cx="6202363" cy="36718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altLang="en-US" sz="1800" smtClean="0">
                <a:ea typeface="ＭＳ Ｐゴシック" panose="020B0600070205080204" pitchFamily="34" charset="-128"/>
              </a:rPr>
              <a:t>Cultural tourism 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accounts for </a:t>
            </a:r>
            <a:r>
              <a:rPr lang="fr-BE" altLang="en-US" sz="1200" smtClean="0">
                <a:ea typeface="ＭＳ Ｐゴシック" panose="020B0600070205080204" pitchFamily="34" charset="-128"/>
              </a:rPr>
              <a:t>+/-</a:t>
            </a:r>
            <a:r>
              <a:rPr lang="fr-BE" altLang="en-US" sz="1800" smtClean="0">
                <a:ea typeface="ＭＳ Ｐゴシック" panose="020B0600070205080204" pitchFamily="34" charset="-128"/>
              </a:rPr>
              <a:t>50% 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of all European tourism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altLang="en-US" sz="1800" smtClean="0">
                <a:ea typeface="ＭＳ Ｐゴシック" panose="020B0600070205080204" pitchFamily="34" charset="-128"/>
              </a:rPr>
              <a:t>Focus on local tangible cultural assets: 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 </a:t>
            </a:r>
            <a:r>
              <a:rPr lang="fr-BE" altLang="en-US" sz="1400" b="0" smtClean="0">
                <a:ea typeface="ＭＳ Ｐゴシック" panose="020B0600070205080204" pitchFamily="34" charset="-128"/>
              </a:rPr>
              <a:t>cultural-historical heritage, monuments, historial sites, museums, galleries, contemporary architectural sites,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altLang="en-US" sz="1800" smtClean="0">
                <a:ea typeface="ＭＳ Ｐゴシック" panose="020B0600070205080204" pitchFamily="34" charset="-128"/>
              </a:rPr>
              <a:t>Procedure: 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BE" altLang="en-US" sz="1400" b="0" smtClean="0">
                <a:ea typeface="ＭＳ Ｐゴシック" panose="020B0600070205080204" pitchFamily="34" charset="-128"/>
              </a:rPr>
              <a:t>Call for proposals published in July 2016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BE" altLang="en-US" sz="1400" b="0" smtClean="0">
                <a:ea typeface="ＭＳ Ｐゴシック" panose="020B0600070205080204" pitchFamily="34" charset="-128"/>
              </a:rPr>
              <a:t>EC evaluation of proposals until December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BE" altLang="en-US" sz="1400" b="0" smtClean="0">
                <a:ea typeface="ＭＳ Ｐゴシック" panose="020B0600070205080204" pitchFamily="34" charset="-128"/>
              </a:rPr>
              <a:t>Grant agreements signed in February 2017 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BE" altLang="en-US" sz="1400" b="0" smtClean="0">
                <a:ea typeface="ＭＳ Ｐゴシック" panose="020B0600070205080204" pitchFamily="34" charset="-128"/>
              </a:rPr>
              <a:t>Implementation:  February – December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altLang="en-US" sz="1800" smtClean="0">
                <a:ea typeface="ＭＳ Ｐゴシック" panose="020B0600070205080204" pitchFamily="34" charset="-128"/>
              </a:rPr>
              <a:t>National Award ceremony: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 end of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altLang="en-US" sz="1800" smtClean="0">
                <a:ea typeface="ＭＳ Ｐゴシック" panose="020B0600070205080204" pitchFamily="34" charset="-128"/>
              </a:rPr>
              <a:t>EU Award ceremony:</a:t>
            </a:r>
            <a:r>
              <a:rPr lang="fr-BE" altLang="en-US" sz="1800" b="0" smtClean="0">
                <a:ea typeface="ＭＳ Ｐゴシック" panose="020B0600070205080204" pitchFamily="34" charset="-128"/>
              </a:rPr>
              <a:t> 1st quarter 2018  </a:t>
            </a:r>
            <a:endParaRPr lang="en-GB" altLang="en-US" sz="1800" b="0" smtClean="0">
              <a:ea typeface="ＭＳ Ｐゴシック" panose="020B0600070205080204" pitchFamily="34" charset="-128"/>
            </a:endParaRPr>
          </a:p>
        </p:txBody>
      </p:sp>
      <p:sp>
        <p:nvSpPr>
          <p:cNvPr id="6144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1445" name="Picture 2" descr="P:\Eden\EDEN\PHOTOS\BEST\EDEN 2011_best photos\M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24844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sz="2400" smtClean="0">
                <a:ea typeface="ＭＳ Ｐゴシック" panose="020B0600070205080204" pitchFamily="34" charset="-128"/>
              </a:rPr>
              <a:t>Contact details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58788" y="2565400"/>
            <a:ext cx="4760912" cy="3024188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GB" sz="1400" b="1" dirty="0" smtClean="0">
                <a:solidFill>
                  <a:srgbClr val="0F5494"/>
                </a:solidFill>
              </a:rPr>
              <a:t>European Commission - </a:t>
            </a:r>
            <a:r>
              <a:rPr lang="en-GB" sz="1400" b="1" dirty="0">
                <a:solidFill>
                  <a:srgbClr val="0F5494"/>
                </a:solidFill>
              </a:rPr>
              <a:t>Tourism website:</a:t>
            </a:r>
          </a:p>
          <a:p>
            <a:pPr marL="0" indent="0"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hlinkClick r:id="rId3"/>
              </a:rPr>
              <a:t>http://</a:t>
            </a:r>
            <a:r>
              <a:rPr lang="en-GB" sz="1400" b="1" dirty="0" smtClean="0">
                <a:solidFill>
                  <a:srgbClr val="0F5494"/>
                </a:solidFill>
                <a:hlinkClick r:id="rId3"/>
              </a:rPr>
              <a:t>ec.europa.eu/growth/sectors/tourism/index_en.htm</a:t>
            </a:r>
            <a:r>
              <a:rPr lang="en-GB" sz="1400" b="1" dirty="0" smtClean="0">
                <a:solidFill>
                  <a:srgbClr val="0F5494"/>
                </a:solidFill>
              </a:rPr>
              <a:t>   </a:t>
            </a:r>
            <a:endParaRPr lang="en-GB" sz="1400" b="1" dirty="0">
              <a:solidFill>
                <a:srgbClr val="0F5494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b="1" dirty="0" smtClean="0">
              <a:solidFill>
                <a:srgbClr val="0F5494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sz="1400" b="1" dirty="0" smtClean="0">
                <a:solidFill>
                  <a:srgbClr val="0F5494"/>
                </a:solidFill>
              </a:rPr>
              <a:t>European Commission - </a:t>
            </a:r>
            <a:r>
              <a:rPr lang="fr-BE" sz="1400" b="1" dirty="0" smtClean="0">
                <a:solidFill>
                  <a:srgbClr val="0F5494"/>
                </a:solidFill>
              </a:rPr>
              <a:t>EDEN </a:t>
            </a:r>
            <a:r>
              <a:rPr lang="fr-BE" sz="1400" b="1" dirty="0" err="1" smtClean="0">
                <a:solidFill>
                  <a:srgbClr val="0F5494"/>
                </a:solidFill>
              </a:rPr>
              <a:t>webpage</a:t>
            </a:r>
            <a:r>
              <a:rPr lang="fr-BE" sz="1400" b="1" dirty="0" smtClean="0">
                <a:solidFill>
                  <a:srgbClr val="0F5494"/>
                </a:solidFill>
              </a:rPr>
              <a:t>: </a:t>
            </a:r>
          </a:p>
          <a:p>
            <a:pPr marL="0" indent="0">
              <a:buFontTx/>
              <a:buNone/>
              <a:defRPr/>
            </a:pPr>
            <a:r>
              <a:rPr lang="fr-BE" sz="1400" b="1" dirty="0" smtClean="0">
                <a:solidFill>
                  <a:srgbClr val="0F5494"/>
                </a:solidFill>
                <a:hlinkClick r:id="rId4"/>
              </a:rPr>
              <a:t>http://ec.europa.eu/eden/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fr-BE" sz="1400" b="1" dirty="0" smtClean="0">
              <a:solidFill>
                <a:srgbClr val="0F5494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BE" sz="1400" b="1" dirty="0" smtClean="0">
                <a:solidFill>
                  <a:srgbClr val="0F5494"/>
                </a:solidFill>
              </a:rPr>
              <a:t>EDEN </a:t>
            </a:r>
            <a:r>
              <a:rPr lang="fr-BE" sz="1400" b="1" dirty="0" err="1" smtClean="0">
                <a:solidFill>
                  <a:srgbClr val="0F5494"/>
                </a:solidFill>
              </a:rPr>
              <a:t>mailbox</a:t>
            </a:r>
            <a:r>
              <a:rPr lang="fr-BE" sz="1400" b="1" dirty="0" smtClean="0">
                <a:solidFill>
                  <a:srgbClr val="0F5494"/>
                </a:solidFill>
              </a:rPr>
              <a:t>: </a:t>
            </a:r>
          </a:p>
          <a:p>
            <a:pPr marL="0" indent="0">
              <a:buFontTx/>
              <a:buNone/>
              <a:defRPr/>
            </a:pPr>
            <a:r>
              <a:rPr lang="fr-BE" sz="1400" b="1" dirty="0" smtClean="0">
                <a:solidFill>
                  <a:srgbClr val="0F5494"/>
                </a:solidFill>
                <a:hlinkClick r:id="rId5"/>
              </a:rPr>
              <a:t>GROW-EDEN@ec.europa.eu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endParaRPr lang="en-GB" sz="1400" b="1" dirty="0"/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611188" y="5729288"/>
            <a:ext cx="826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58775" indent="-358775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b="1" dirty="0" smtClean="0">
                <a:latin typeface="+mj-lt"/>
                <a:cs typeface="ＭＳ Ｐゴシック" pitchFamily="-108" charset="-128"/>
              </a:rPr>
              <a:t>              Miralda </a:t>
            </a:r>
            <a:r>
              <a:rPr lang="en-GB" altLang="en-US" b="1" dirty="0" err="1" smtClean="0">
                <a:latin typeface="+mj-lt"/>
                <a:cs typeface="ＭＳ Ｐゴシック" pitchFamily="-108" charset="-128"/>
              </a:rPr>
              <a:t>Cortinovis</a:t>
            </a:r>
            <a:endParaRPr lang="en-GB" altLang="en-US" b="1" dirty="0">
              <a:latin typeface="+mj-lt"/>
              <a:cs typeface="ＭＳ Ｐゴシック" pitchFamily="-108" charset="-128"/>
            </a:endParaRP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4337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 Bold"/>
        <a:ea typeface=""/>
        <a:cs typeface=""/>
      </a:majorFont>
      <a:minorFont>
        <a:latin typeface="Verdan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_template_bluebanner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 Bold"/>
        <a:ea typeface=""/>
        <a:cs typeface=""/>
      </a:majorFont>
      <a:minorFont>
        <a:latin typeface="Verdan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443</Words>
  <Application>Microsoft Office PowerPoint</Application>
  <PresentationFormat>Presentación en pantalla (4:3)</PresentationFormat>
  <Paragraphs>75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Verdana Bold</vt:lpstr>
      <vt:lpstr>Wingdings</vt:lpstr>
      <vt:lpstr>Office Theme</vt:lpstr>
      <vt:lpstr>1_Slide_Master</vt:lpstr>
      <vt:lpstr>PPT_template_bluebanner_EN</vt:lpstr>
      <vt:lpstr>1_Office Theme</vt:lpstr>
      <vt:lpstr> European Destinations of Excellence - EDEN project EDEN   NETWORK   AISBL   16 February 2017 - BERGAMO  </vt:lpstr>
      <vt:lpstr>EDEN initiative</vt:lpstr>
      <vt:lpstr>Participating countries</vt:lpstr>
      <vt:lpstr>EDEN themes 2007 – 2017</vt:lpstr>
      <vt:lpstr>EDEN NETWORK </vt:lpstr>
      <vt:lpstr>EDEN VALUE PROPOSITION</vt:lpstr>
      <vt:lpstr>2017 edition: Cultural tourism </vt:lpstr>
      <vt:lpstr>Contact details</vt:lpstr>
    </vt:vector>
  </TitlesOfParts>
  <Company>Tipik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lenain</dc:creator>
  <cp:lastModifiedBy>Klaus Ehrlich</cp:lastModifiedBy>
  <cp:revision>398</cp:revision>
  <cp:lastPrinted>2016-10-19T14:13:12Z</cp:lastPrinted>
  <dcterms:created xsi:type="dcterms:W3CDTF">2012-05-14T15:51:18Z</dcterms:created>
  <dcterms:modified xsi:type="dcterms:W3CDTF">2017-02-27T13:21:12Z</dcterms:modified>
</cp:coreProperties>
</file>