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60" r:id="rId3"/>
  </p:sldMasterIdLst>
  <p:notesMasterIdLst>
    <p:notesMasterId r:id="rId11"/>
  </p:notesMasterIdLst>
  <p:handoutMasterIdLst>
    <p:handoutMasterId r:id="rId12"/>
  </p:handoutMasterIdLst>
  <p:sldIdLst>
    <p:sldId id="308" r:id="rId4"/>
    <p:sldId id="486" r:id="rId5"/>
    <p:sldId id="445" r:id="rId6"/>
    <p:sldId id="472" r:id="rId7"/>
    <p:sldId id="446" r:id="rId8"/>
    <p:sldId id="478" r:id="rId9"/>
    <p:sldId id="428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739"/>
    <a:srgbClr val="379B5F"/>
    <a:srgbClr val="000000"/>
    <a:srgbClr val="348834"/>
    <a:srgbClr val="FF00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78736" autoAdjust="0"/>
  </p:normalViewPr>
  <p:slideViewPr>
    <p:cSldViewPr>
      <p:cViewPr varScale="1">
        <p:scale>
          <a:sx n="91" d="100"/>
          <a:sy n="91" d="100"/>
        </p:scale>
        <p:origin x="-23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E78C0-3923-4167-883F-71F88F5FA426}" type="datetimeFigureOut">
              <a:rPr lang="fr-FR" smtClean="0"/>
              <a:pPr/>
              <a:t>14/02/2017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2CCB6-094D-4742-8792-C368C998680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F1657-9585-42C9-BF97-09FE8444BC05}" type="datetimeFigureOut">
              <a:rPr lang="fr-FR" smtClean="0"/>
              <a:pPr/>
              <a:t>14/02/2017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4DFC-9DA2-40BD-B582-1907E6F698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4DFC-9DA2-40BD-B582-1907E6F698EE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pitchFamily="34" charset="0"/>
              <a:buNone/>
            </a:pPr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E0F9F-91EA-4D16-B354-FF52F73A839F}" type="slidenum">
              <a:rPr lang="fr-FR" smtClean="0"/>
              <a:pPr>
                <a:defRPr/>
              </a:pPr>
              <a:t>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2F17D0-1F0E-40A7-91CE-1641C45FA8D3}" type="slidenum">
              <a:rPr lang="fr-FR" smtClean="0"/>
              <a:pPr>
                <a:defRPr/>
              </a:pPr>
              <a:t>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4DFC-9DA2-40BD-B582-1907E6F698EE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2"/>
              <a:buNone/>
            </a:pPr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E0F9F-91EA-4D16-B354-FF52F73A839F}" type="slidenum">
              <a:rPr lang="fr-FR" smtClean="0"/>
              <a:pPr>
                <a:defRPr/>
              </a:pPr>
              <a:t>5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0"/>
              </a:spcBef>
              <a:defRPr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4DFC-9DA2-40BD-B582-1907E6F698EE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4DFC-9DA2-40BD-B582-1907E6F698EE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23EE-6789-4576-AE8E-5358CF3325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5514-3EF3-494C-A793-28057434A2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Le Tourisme Equestre de demain - Samedi 31 Août 2013 Salon du Cheval de Toulouse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090C-9973-46C5-AAC4-29AC6341F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te-net.org/" TargetMode="External"/><Relationship Id="rId3" Type="http://schemas.openxmlformats.org/officeDocument/2006/relationships/hyperlink" Target="http://www.ffe.com/tourisme" TargetMode="External"/><Relationship Id="rId7" Type="http://schemas.openxmlformats.org/officeDocument/2006/relationships/hyperlink" Target="mailto:info@fite-net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Remi_Thoret\Documents\Documents\Schemas\images\couche_itineraires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107504" y="473039"/>
            <a:ext cx="8964488" cy="504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134672" cy="2376264"/>
          </a:xfrm>
        </p:spPr>
        <p:txBody>
          <a:bodyPr>
            <a:noAutofit/>
          </a:bodyPr>
          <a:lstStyle/>
          <a:p>
            <a:r>
              <a:rPr lang="fr-FR" sz="4100" b="1" dirty="0" smtClean="0">
                <a:solidFill>
                  <a:srgbClr val="348834"/>
                </a:solidFill>
              </a:rPr>
              <a:t>GIS </a:t>
            </a:r>
            <a:r>
              <a:rPr lang="fr-FR" sz="4100" b="1" dirty="0" err="1" smtClean="0">
                <a:solidFill>
                  <a:srgbClr val="348834"/>
                </a:solidFill>
              </a:rPr>
              <a:t>project</a:t>
            </a:r>
            <a:r>
              <a:rPr lang="fr-FR" sz="4100" b="1" dirty="0" smtClean="0">
                <a:solidFill>
                  <a:srgbClr val="348834"/>
                </a:solidFill>
              </a:rPr>
              <a:t> of </a:t>
            </a:r>
            <a:r>
              <a:rPr lang="fr-FR" sz="4100" b="1" dirty="0" err="1" smtClean="0">
                <a:solidFill>
                  <a:srgbClr val="348834"/>
                </a:solidFill>
              </a:rPr>
              <a:t>digitization</a:t>
            </a:r>
            <a:r>
              <a:rPr lang="fr-FR" sz="4100" b="1" dirty="0" smtClean="0">
                <a:solidFill>
                  <a:srgbClr val="348834"/>
                </a:solidFill>
              </a:rPr>
              <a:t> of </a:t>
            </a:r>
            <a:r>
              <a:rPr lang="fr-FR" sz="4100" b="1" dirty="0" err="1" smtClean="0">
                <a:solidFill>
                  <a:srgbClr val="348834"/>
                </a:solidFill>
              </a:rPr>
              <a:t>Equestrian</a:t>
            </a:r>
            <a:r>
              <a:rPr lang="fr-FR" sz="4100" b="1" dirty="0" smtClean="0">
                <a:solidFill>
                  <a:srgbClr val="348834"/>
                </a:solidFill>
              </a:rPr>
              <a:t> </a:t>
            </a:r>
            <a:r>
              <a:rPr lang="fr-FR" sz="4100" b="1" dirty="0" err="1" smtClean="0">
                <a:solidFill>
                  <a:srgbClr val="348834"/>
                </a:solidFill>
              </a:rPr>
              <a:t>Tourism</a:t>
            </a:r>
            <a:r>
              <a:rPr lang="fr-FR" sz="4100" b="1" dirty="0" smtClean="0">
                <a:solidFill>
                  <a:srgbClr val="348834"/>
                </a:solidFill>
              </a:rPr>
              <a:t> routes</a:t>
            </a:r>
            <a:endParaRPr lang="fr-FR" sz="41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5517232"/>
            <a:ext cx="9144000" cy="0"/>
          </a:xfrm>
          <a:prstGeom prst="line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5517233"/>
            <a:ext cx="8134672" cy="134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lang="fr-FR" sz="2100" dirty="0" smtClean="0"/>
          </a:p>
        </p:txBody>
      </p:sp>
      <p:grpSp>
        <p:nvGrpSpPr>
          <p:cNvPr id="11" name="Groupe 10"/>
          <p:cNvGrpSpPr/>
          <p:nvPr/>
        </p:nvGrpSpPr>
        <p:grpSpPr>
          <a:xfrm>
            <a:off x="0" y="681"/>
            <a:ext cx="9144000" cy="1556111"/>
            <a:chOff x="0" y="681"/>
            <a:chExt cx="9144000" cy="1556111"/>
          </a:xfrm>
        </p:grpSpPr>
        <p:pic>
          <p:nvPicPr>
            <p:cNvPr id="7" name="Image 6" descr="Bandeau mai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81"/>
              <a:ext cx="9144000" cy="150798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79512" y="1079738"/>
              <a:ext cx="89644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500" b="1" dirty="0" smtClean="0"/>
                <a:t>Fédération Française d’Equitation</a:t>
              </a:r>
            </a:p>
          </p:txBody>
        </p:sp>
      </p:grpSp>
      <p:pic>
        <p:nvPicPr>
          <p:cNvPr id="10" name="Picture 5" descr="L:\10 Infrastructures\Itinéraires Carto\Partenariat région Centre\Visuels Cartouche FFE CR Centre\Cartouche partenaire region centreRVB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54348" y="2996952"/>
            <a:ext cx="2025764" cy="225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883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Geographical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883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Information System (GIS)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44016" y="1916832"/>
            <a:ext cx="8892480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399739"/>
                </a:solidFill>
              </a:rPr>
              <a:t>The Fédération Internationale du Tourisme Equestre (FITE):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lang="fr-FR" sz="11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dirty="0" err="1" smtClean="0"/>
              <a:t>Created</a:t>
            </a:r>
            <a:r>
              <a:rPr lang="fr-FR" sz="1600" dirty="0" smtClean="0"/>
              <a:t> in </a:t>
            </a:r>
            <a:r>
              <a:rPr lang="fr-FR" sz="1600" b="1" dirty="0" smtClean="0"/>
              <a:t>1975</a:t>
            </a:r>
          </a:p>
          <a:p>
            <a:pPr lvl="1" algn="just">
              <a:spcBef>
                <a:spcPct val="0"/>
              </a:spcBef>
              <a:buNone/>
            </a:pPr>
            <a:endParaRPr lang="fr-FR" sz="11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b="1" dirty="0" smtClean="0"/>
              <a:t>21 National </a:t>
            </a:r>
            <a:r>
              <a:rPr lang="fr-FR" sz="1600" b="1" dirty="0" err="1" smtClean="0"/>
              <a:t>Equestian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Tourism</a:t>
            </a:r>
            <a:r>
              <a:rPr lang="fr-FR" sz="1600" b="1" dirty="0" smtClean="0"/>
              <a:t> Organisations (ONTE)</a:t>
            </a:r>
            <a:r>
              <a:rPr lang="fr-FR" sz="1600" dirty="0" smtClean="0"/>
              <a:t> </a:t>
            </a:r>
            <a:r>
              <a:rPr lang="fr-FR" sz="1600" dirty="0" err="1" smtClean="0"/>
              <a:t>members</a:t>
            </a:r>
            <a:r>
              <a:rPr lang="fr-FR" sz="1600" dirty="0" smtClean="0"/>
              <a:t> of the FITE </a:t>
            </a:r>
            <a:r>
              <a:rPr lang="fr-FR" sz="1600" dirty="0" err="1" smtClean="0"/>
              <a:t>including</a:t>
            </a:r>
            <a:r>
              <a:rPr lang="fr-FR" sz="1600" dirty="0" smtClean="0"/>
              <a:t> the Fédération Française d’Equitation (FFE)</a:t>
            </a:r>
          </a:p>
          <a:p>
            <a:pPr lvl="1" algn="just">
              <a:spcBef>
                <a:spcPct val="0"/>
              </a:spcBef>
              <a:buNone/>
            </a:pPr>
            <a:endParaRPr lang="fr-FR" sz="11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b="1" dirty="0" smtClean="0"/>
              <a:t>The </a:t>
            </a:r>
            <a:r>
              <a:rPr lang="fr-FR" sz="1600" b="1" dirty="0" err="1" smtClean="0"/>
              <a:t>aim</a:t>
            </a:r>
            <a:r>
              <a:rPr lang="fr-FR" sz="1600" b="1" dirty="0" smtClean="0"/>
              <a:t> : </a:t>
            </a:r>
            <a:r>
              <a:rPr lang="fr-FR" sz="1600" dirty="0" smtClean="0"/>
              <a:t>to</a:t>
            </a:r>
            <a:r>
              <a:rPr lang="fr-FR" sz="1600" b="1" dirty="0" smtClean="0"/>
              <a:t> </a:t>
            </a:r>
            <a:r>
              <a:rPr lang="fr-FR" sz="1600" dirty="0" smtClean="0"/>
              <a:t>organise, </a:t>
            </a:r>
            <a:r>
              <a:rPr lang="fr-FR" sz="1600" dirty="0" err="1" smtClean="0"/>
              <a:t>develop</a:t>
            </a:r>
            <a:r>
              <a:rPr lang="fr-FR" sz="1600" dirty="0" smtClean="0"/>
              <a:t> and </a:t>
            </a:r>
            <a:r>
              <a:rPr lang="fr-FR" sz="1600" dirty="0" err="1" smtClean="0"/>
              <a:t>promote</a:t>
            </a:r>
            <a:r>
              <a:rPr lang="fr-FR" sz="1600" dirty="0" smtClean="0"/>
              <a:t> </a:t>
            </a:r>
            <a:r>
              <a:rPr lang="fr-FR" sz="1600" dirty="0" err="1" smtClean="0"/>
              <a:t>Equestrian</a:t>
            </a:r>
            <a:r>
              <a:rPr lang="fr-FR" sz="1600" dirty="0" smtClean="0"/>
              <a:t> </a:t>
            </a:r>
            <a:r>
              <a:rPr lang="fr-FR" sz="1600" dirty="0" err="1" smtClean="0"/>
              <a:t>Tourism</a:t>
            </a:r>
            <a:r>
              <a:rPr lang="fr-FR" sz="1600" dirty="0" smtClean="0"/>
              <a:t> all </a:t>
            </a:r>
            <a:r>
              <a:rPr lang="fr-FR" sz="1600" dirty="0" err="1" smtClean="0"/>
              <a:t>arount</a:t>
            </a:r>
            <a:r>
              <a:rPr lang="fr-FR" sz="1600" dirty="0" smtClean="0"/>
              <a:t> the world</a:t>
            </a:r>
          </a:p>
          <a:p>
            <a:pPr lvl="1" algn="just">
              <a:spcBef>
                <a:spcPct val="0"/>
              </a:spcBef>
              <a:buNone/>
            </a:pPr>
            <a:endParaRPr lang="fr-FR" sz="1600" dirty="0" smtClean="0"/>
          </a:p>
          <a:p>
            <a:pPr lvl="1" algn="just">
              <a:spcBef>
                <a:spcPct val="0"/>
              </a:spcBef>
              <a:buNone/>
            </a:pPr>
            <a:endParaRPr lang="fr-FR" sz="1600" dirty="0" smtClean="0"/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399739"/>
                </a:solidFill>
              </a:rPr>
              <a:t>The Fédération Française d’Equitation (FFE) and </a:t>
            </a:r>
            <a:r>
              <a:rPr lang="fr-FR" sz="2200" b="1" dirty="0" err="1" smtClean="0">
                <a:solidFill>
                  <a:srgbClr val="399739"/>
                </a:solidFill>
              </a:rPr>
              <a:t>its</a:t>
            </a:r>
            <a:r>
              <a:rPr lang="fr-FR" sz="2200" b="1" dirty="0" smtClean="0">
                <a:solidFill>
                  <a:srgbClr val="399739"/>
                </a:solidFill>
              </a:rPr>
              <a:t> Tourisme </a:t>
            </a:r>
            <a:r>
              <a:rPr lang="fr-FR" sz="2200" b="1" dirty="0" err="1" smtClean="0">
                <a:solidFill>
                  <a:srgbClr val="399739"/>
                </a:solidFill>
              </a:rPr>
              <a:t>department</a:t>
            </a:r>
            <a:r>
              <a:rPr lang="fr-FR" sz="2200" b="1" dirty="0" smtClean="0">
                <a:solidFill>
                  <a:srgbClr val="399739"/>
                </a:solidFill>
              </a:rPr>
              <a:t>: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lang="fr-FR" sz="1600" b="1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b="1" dirty="0" smtClean="0"/>
              <a:t>3</a:t>
            </a:r>
            <a:r>
              <a:rPr lang="fr-FR" sz="1600" b="1" baseline="30000" dirty="0" smtClean="0"/>
              <a:t>rd</a:t>
            </a:r>
            <a:r>
              <a:rPr lang="fr-FR" sz="1600" b="1" dirty="0" smtClean="0"/>
              <a:t> national sports </a:t>
            </a:r>
            <a:r>
              <a:rPr lang="fr-FR" sz="1600" b="1" dirty="0" err="1" smtClean="0"/>
              <a:t>federation</a:t>
            </a:r>
            <a:r>
              <a:rPr lang="fr-FR" sz="1600" b="1" dirty="0" smtClean="0"/>
              <a:t> (700 000 </a:t>
            </a:r>
            <a:r>
              <a:rPr lang="fr-FR" sz="1600" b="1" dirty="0" err="1" smtClean="0"/>
              <a:t>members</a:t>
            </a:r>
            <a:r>
              <a:rPr lang="fr-FR" sz="1600" b="1" dirty="0" smtClean="0"/>
              <a:t>) and</a:t>
            </a:r>
            <a:r>
              <a:rPr lang="fr-FR" sz="1600" dirty="0" smtClean="0"/>
              <a:t> </a:t>
            </a:r>
            <a:r>
              <a:rPr lang="fr-FR" sz="1600" b="1" dirty="0" smtClean="0"/>
              <a:t>1</a:t>
            </a:r>
            <a:r>
              <a:rPr lang="fr-FR" sz="1600" b="1" baseline="30000" dirty="0" smtClean="0"/>
              <a:t>st</a:t>
            </a:r>
            <a:r>
              <a:rPr lang="fr-FR" sz="1600" b="1" dirty="0" smtClean="0"/>
              <a:t> </a:t>
            </a:r>
            <a:r>
              <a:rPr lang="fr-FR" sz="1600" dirty="0" err="1" smtClean="0"/>
              <a:t>women’s</a:t>
            </a:r>
            <a:r>
              <a:rPr lang="fr-FR" sz="1600" dirty="0" smtClean="0"/>
              <a:t> sport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lang="fr-FR" sz="16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b="1" dirty="0" smtClean="0"/>
              <a:t>2 500 establishments and horse </a:t>
            </a:r>
            <a:r>
              <a:rPr lang="fr-FR" sz="1600" b="1" dirty="0" err="1" smtClean="0"/>
              <a:t>riders</a:t>
            </a:r>
            <a:r>
              <a:rPr lang="fr-FR" sz="1600" b="1" dirty="0" smtClean="0"/>
              <a:t> associations </a:t>
            </a:r>
            <a:r>
              <a:rPr lang="fr-FR" sz="1600" b="1" dirty="0" err="1" smtClean="0"/>
              <a:t>certified</a:t>
            </a:r>
            <a:endParaRPr lang="fr-FR" sz="1600" b="1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lang="fr-FR" sz="16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b="1" dirty="0" smtClean="0"/>
              <a:t>1 million km of </a:t>
            </a:r>
            <a:r>
              <a:rPr lang="fr-FR" sz="1600" b="1" dirty="0" err="1" smtClean="0"/>
              <a:t>path</a:t>
            </a:r>
            <a:r>
              <a:rPr lang="fr-FR" sz="1600" b="1" dirty="0" smtClean="0"/>
              <a:t> </a:t>
            </a:r>
            <a:r>
              <a:rPr lang="fr-FR" sz="1600" dirty="0" smtClean="0"/>
              <a:t>in France </a:t>
            </a:r>
            <a:r>
              <a:rPr lang="fr-FR" sz="1600" dirty="0" err="1" smtClean="0"/>
              <a:t>including</a:t>
            </a:r>
            <a:r>
              <a:rPr lang="fr-FR" sz="1600" dirty="0" smtClean="0"/>
              <a:t> </a:t>
            </a:r>
            <a:r>
              <a:rPr lang="fr-FR" sz="1600" b="1" dirty="0" smtClean="0"/>
              <a:t>60 to 80 000 km </a:t>
            </a:r>
            <a:r>
              <a:rPr lang="fr-FR" sz="1600" dirty="0" smtClean="0"/>
              <a:t>of </a:t>
            </a:r>
            <a:r>
              <a:rPr lang="fr-FR" sz="1600" dirty="0" err="1" smtClean="0"/>
              <a:t>path</a:t>
            </a:r>
            <a:r>
              <a:rPr lang="fr-FR" sz="1600" dirty="0" smtClean="0"/>
              <a:t> praticables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horses</a:t>
            </a:r>
            <a:endParaRPr lang="fr-FR" sz="16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lang="fr-FR" sz="16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FFE’s</a:t>
            </a:r>
            <a:r>
              <a:rPr lang="fr-FR" sz="1600" dirty="0" smtClean="0"/>
              <a:t> </a:t>
            </a:r>
            <a:r>
              <a:rPr lang="fr-FR" sz="1600" dirty="0" err="1" smtClean="0"/>
              <a:t>quality</a:t>
            </a:r>
            <a:r>
              <a:rPr lang="fr-FR" sz="1600" dirty="0" smtClean="0"/>
              <a:t> labels : « </a:t>
            </a:r>
            <a:r>
              <a:rPr lang="fr-FR" sz="1600" b="1" dirty="0" smtClean="0"/>
              <a:t>Grands Itinéraires Equestres</a:t>
            </a:r>
            <a:r>
              <a:rPr lang="fr-FR" sz="1600" dirty="0" smtClean="0"/>
              <a:t> », « </a:t>
            </a:r>
            <a:r>
              <a:rPr lang="fr-FR" sz="1600" b="1" dirty="0" smtClean="0"/>
              <a:t>Centre de Tourisme Equestre</a:t>
            </a:r>
            <a:r>
              <a:rPr lang="fr-FR" sz="1600" dirty="0" smtClean="0"/>
              <a:t> » and « </a:t>
            </a:r>
            <a:r>
              <a:rPr lang="fr-FR" sz="1600" b="1" dirty="0" smtClean="0"/>
              <a:t>Cheval étape</a:t>
            </a:r>
            <a:r>
              <a:rPr lang="fr-FR" sz="1600" dirty="0" smtClean="0"/>
              <a:t> » for transnational </a:t>
            </a:r>
            <a:r>
              <a:rPr lang="fr-FR" sz="1600" dirty="0" err="1" smtClean="0"/>
              <a:t>equestrian</a:t>
            </a:r>
            <a:r>
              <a:rPr lang="fr-FR" sz="1600" dirty="0" smtClean="0"/>
              <a:t> routes, horse </a:t>
            </a:r>
            <a:r>
              <a:rPr lang="fr-FR" sz="1600" dirty="0" err="1" smtClean="0"/>
              <a:t>riding</a:t>
            </a:r>
            <a:r>
              <a:rPr lang="fr-FR" sz="1600" dirty="0" smtClean="0"/>
              <a:t> centres </a:t>
            </a:r>
            <a:r>
              <a:rPr lang="fr-FR" sz="1600" dirty="0" err="1" smtClean="0"/>
              <a:t>specialised</a:t>
            </a:r>
            <a:r>
              <a:rPr lang="fr-FR" sz="1600" dirty="0" smtClean="0"/>
              <a:t> in </a:t>
            </a:r>
            <a:r>
              <a:rPr lang="fr-FR" sz="1600" dirty="0" err="1" smtClean="0"/>
              <a:t>Equestrian</a:t>
            </a:r>
            <a:r>
              <a:rPr lang="fr-FR" sz="1600" dirty="0" smtClean="0"/>
              <a:t> </a:t>
            </a:r>
            <a:r>
              <a:rPr lang="fr-FR" sz="1600" dirty="0" err="1" smtClean="0"/>
              <a:t>tourism</a:t>
            </a:r>
            <a:r>
              <a:rPr lang="fr-FR" sz="1600" dirty="0" smtClean="0"/>
              <a:t> and </a:t>
            </a:r>
            <a:r>
              <a:rPr lang="fr-FR" sz="1600" dirty="0" err="1" smtClean="0"/>
              <a:t>equestrian</a:t>
            </a:r>
            <a:r>
              <a:rPr lang="fr-FR" sz="1600" dirty="0" smtClean="0"/>
              <a:t> </a:t>
            </a:r>
            <a:r>
              <a:rPr lang="fr-FR" sz="1600" dirty="0" err="1" smtClean="0"/>
              <a:t>stopovers</a:t>
            </a:r>
            <a:endParaRPr lang="fr-FR" sz="16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lang="fr-FR" sz="1600" dirty="0" smtClean="0"/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dirty="0" err="1" smtClean="0"/>
              <a:t>Development</a:t>
            </a:r>
            <a:r>
              <a:rPr lang="fr-FR" sz="1600" dirty="0" smtClean="0"/>
              <a:t> of the </a:t>
            </a:r>
            <a:r>
              <a:rPr lang="fr-FR" sz="1600" b="1" dirty="0" smtClean="0"/>
              <a:t>1</a:t>
            </a:r>
            <a:r>
              <a:rPr lang="fr-FR" sz="1600" b="1" baseline="30000" dirty="0" smtClean="0"/>
              <a:t>st</a:t>
            </a:r>
            <a:r>
              <a:rPr lang="fr-FR" sz="1600" b="1" dirty="0" smtClean="0"/>
              <a:t> Transnational </a:t>
            </a:r>
            <a:r>
              <a:rPr lang="fr-FR" sz="1600" b="1" dirty="0" err="1" smtClean="0"/>
              <a:t>equestrian</a:t>
            </a:r>
            <a:r>
              <a:rPr lang="fr-FR" sz="1600" b="1" dirty="0" smtClean="0"/>
              <a:t> route</a:t>
            </a:r>
            <a:r>
              <a:rPr lang="fr-FR" sz="1600" dirty="0" smtClean="0"/>
              <a:t>: « </a:t>
            </a:r>
            <a:r>
              <a:rPr lang="fr-FR" sz="1600" b="1" dirty="0" smtClean="0"/>
              <a:t>The European Route d’Artagnan » 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6A701-5836-447C-9325-0A272C79B78E}" type="slidenum">
              <a:rPr lang="fr-FR" smtClean="0">
                <a:solidFill>
                  <a:srgbClr val="009D57"/>
                </a:solidFill>
              </a:rPr>
              <a:pPr>
                <a:defRPr/>
              </a:pPr>
              <a:t>2</a:t>
            </a:fld>
            <a:endParaRPr lang="fr-FR" dirty="0" smtClean="0">
              <a:solidFill>
                <a:srgbClr val="009D57"/>
              </a:solidFill>
            </a:endParaRPr>
          </a:p>
        </p:txBody>
      </p:sp>
      <p:grpSp>
        <p:nvGrpSpPr>
          <p:cNvPr id="3" name="Groupe 10"/>
          <p:cNvGrpSpPr/>
          <p:nvPr/>
        </p:nvGrpSpPr>
        <p:grpSpPr>
          <a:xfrm>
            <a:off x="0" y="681"/>
            <a:ext cx="9144000" cy="1705063"/>
            <a:chOff x="0" y="681"/>
            <a:chExt cx="9144000" cy="1705063"/>
          </a:xfrm>
        </p:grpSpPr>
        <p:pic>
          <p:nvPicPr>
            <p:cNvPr id="12" name="Image 11" descr="Bandeau mai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81"/>
              <a:ext cx="9144000" cy="150798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79512" y="1151746"/>
              <a:ext cx="89644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3000" b="1" dirty="0" smtClean="0">
                  <a:solidFill>
                    <a:srgbClr val="379B5F"/>
                  </a:solidFill>
                </a:rPr>
                <a:t>The FITE and the FFE</a:t>
              </a:r>
            </a:p>
          </p:txBody>
        </p:sp>
      </p:grpSp>
      <p:pic>
        <p:nvPicPr>
          <p:cNvPr id="1026" name="Picture 2" descr="W:\Tourisme\01_Logos-visuels\Logos\partenaires actuels\FITE\FITElogo_RVB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340768"/>
            <a:ext cx="1081808" cy="1081808"/>
          </a:xfrm>
          <a:prstGeom prst="rect">
            <a:avLst/>
          </a:prstGeom>
          <a:noFill/>
        </p:spPr>
      </p:pic>
      <p:pic>
        <p:nvPicPr>
          <p:cNvPr id="14" name="Picture 2" descr="W:\Tourisme\01_Logos-visuels\Logos\FFE CNTE\FFE\FFE_FEDERATION_3CO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1380" y="4016054"/>
            <a:ext cx="1143108" cy="92511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F5435-6D44-49A2-A746-4BFD70146F27}" type="slidenum">
              <a:rPr lang="fr-FR" smtClean="0">
                <a:solidFill>
                  <a:srgbClr val="009D57"/>
                </a:solidFill>
              </a:rPr>
              <a:pPr>
                <a:defRPr/>
              </a:pPr>
              <a:t>3</a:t>
            </a:fld>
            <a:endParaRPr lang="fr-FR" dirty="0" smtClean="0">
              <a:solidFill>
                <a:srgbClr val="009D57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248472"/>
          </a:xfrm>
        </p:spPr>
        <p:txBody>
          <a:bodyPr>
            <a:normAutofit/>
          </a:bodyPr>
          <a:lstStyle/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fr-FR" sz="1700" b="1" dirty="0" smtClean="0">
              <a:solidFill>
                <a:srgbClr val="348834"/>
              </a:solidFill>
            </a:endParaRPr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fr-FR" sz="1700" b="1" dirty="0" smtClean="0">
                <a:solidFill>
                  <a:srgbClr val="348834"/>
                </a:solidFill>
              </a:rPr>
              <a:t>To </a:t>
            </a:r>
            <a:r>
              <a:rPr lang="fr-FR" sz="1700" b="1" dirty="0" err="1" smtClean="0">
                <a:solidFill>
                  <a:srgbClr val="348834"/>
                </a:solidFill>
              </a:rPr>
              <a:t>promote</a:t>
            </a:r>
            <a:r>
              <a:rPr lang="fr-FR" sz="1700" b="1" dirty="0" smtClean="0">
                <a:solidFill>
                  <a:srgbClr val="348834"/>
                </a:solidFill>
              </a:rPr>
              <a:t> </a:t>
            </a:r>
            <a:r>
              <a:rPr lang="fr-FR" sz="1700" dirty="0" smtClean="0"/>
              <a:t>a </a:t>
            </a:r>
            <a:r>
              <a:rPr lang="fr-FR" sz="1700" b="1" dirty="0" err="1" smtClean="0">
                <a:solidFill>
                  <a:srgbClr val="348834"/>
                </a:solidFill>
              </a:rPr>
              <a:t>quality</a:t>
            </a:r>
            <a:r>
              <a:rPr lang="fr-FR" sz="1700" dirty="0" smtClean="0"/>
              <a:t> </a:t>
            </a:r>
            <a:r>
              <a:rPr lang="fr-FR" sz="1700" dirty="0" err="1" smtClean="0"/>
              <a:t>equestrian</a:t>
            </a:r>
            <a:r>
              <a:rPr lang="fr-FR" sz="1700" dirty="0" smtClean="0"/>
              <a:t> </a:t>
            </a:r>
            <a:r>
              <a:rPr lang="fr-FR" sz="1700" dirty="0" err="1" smtClean="0"/>
              <a:t>tourism</a:t>
            </a:r>
            <a:r>
              <a:rPr lang="fr-FR" sz="1700" dirty="0" smtClean="0"/>
              <a:t> </a:t>
            </a:r>
            <a:r>
              <a:rPr lang="fr-FR" sz="1700" dirty="0" err="1" smtClean="0"/>
              <a:t>offer</a:t>
            </a:r>
            <a:r>
              <a:rPr lang="fr-FR" sz="1700" dirty="0" smtClean="0"/>
              <a:t> </a:t>
            </a:r>
            <a:r>
              <a:rPr lang="fr-FR" sz="1700" dirty="0" err="1" smtClean="0"/>
              <a:t>with</a:t>
            </a:r>
            <a:r>
              <a:rPr lang="fr-FR" sz="1700" dirty="0" smtClean="0"/>
              <a:t> </a:t>
            </a:r>
            <a:r>
              <a:rPr lang="fr-FR" sz="1700" dirty="0" err="1" smtClean="0"/>
              <a:t>selection</a:t>
            </a:r>
            <a:r>
              <a:rPr lang="fr-FR" sz="1700" dirty="0" smtClean="0"/>
              <a:t> </a:t>
            </a:r>
            <a:r>
              <a:rPr lang="fr-FR" sz="1700" dirty="0" err="1" smtClean="0"/>
              <a:t>criteria</a:t>
            </a:r>
            <a:endParaRPr lang="fr-FR" sz="1700" b="1" dirty="0" smtClean="0">
              <a:solidFill>
                <a:srgbClr val="348834"/>
              </a:solidFill>
            </a:endParaRPr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b="1" dirty="0" smtClean="0">
              <a:solidFill>
                <a:srgbClr val="348834"/>
              </a:solidFill>
            </a:endParaRPr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fr-FR" sz="1700" b="1" dirty="0" smtClean="0">
                <a:solidFill>
                  <a:srgbClr val="348834"/>
                </a:solidFill>
              </a:rPr>
              <a:t>To </a:t>
            </a:r>
            <a:r>
              <a:rPr lang="fr-FR" sz="1700" b="1" dirty="0" err="1" smtClean="0">
                <a:solidFill>
                  <a:srgbClr val="348834"/>
                </a:solidFill>
              </a:rPr>
              <a:t>highlight</a:t>
            </a:r>
            <a:r>
              <a:rPr lang="fr-FR" sz="1700" b="1" dirty="0" smtClean="0">
                <a:solidFill>
                  <a:srgbClr val="348834"/>
                </a:solidFill>
              </a:rPr>
              <a:t> </a:t>
            </a:r>
            <a:r>
              <a:rPr lang="fr-FR" sz="1700" dirty="0" smtClean="0"/>
              <a:t>the </a:t>
            </a:r>
            <a:r>
              <a:rPr lang="fr-FR" sz="1700" b="1" dirty="0" smtClean="0">
                <a:solidFill>
                  <a:srgbClr val="FF6600"/>
                </a:solidFill>
              </a:rPr>
              <a:t>official horse </a:t>
            </a:r>
            <a:r>
              <a:rPr lang="fr-FR" sz="1700" b="1" dirty="0" err="1" smtClean="0">
                <a:solidFill>
                  <a:srgbClr val="FF6600"/>
                </a:solidFill>
              </a:rPr>
              <a:t>trail</a:t>
            </a:r>
            <a:r>
              <a:rPr lang="fr-FR" sz="1700" b="1" dirty="0" smtClean="0">
                <a:solidFill>
                  <a:srgbClr val="FF6600"/>
                </a:solidFill>
              </a:rPr>
              <a:t> </a:t>
            </a:r>
            <a:r>
              <a:rPr lang="fr-FR" sz="1700" b="1" dirty="0" err="1" smtClean="0">
                <a:solidFill>
                  <a:srgbClr val="FF6600"/>
                </a:solidFill>
              </a:rPr>
              <a:t>signage</a:t>
            </a:r>
            <a:r>
              <a:rPr lang="fr-FR" sz="1700" b="1" dirty="0" smtClean="0">
                <a:solidFill>
                  <a:srgbClr val="FF6600"/>
                </a:solidFill>
              </a:rPr>
              <a:t> </a:t>
            </a:r>
            <a:r>
              <a:rPr lang="fr-FR" sz="1700" dirty="0" smtClean="0"/>
              <a:t>in the </a:t>
            </a:r>
            <a:r>
              <a:rPr lang="fr-FR" sz="1700" dirty="0" err="1" smtClean="0"/>
              <a:t>field</a:t>
            </a:r>
            <a:r>
              <a:rPr lang="fr-FR" sz="1700" dirty="0" smtClean="0"/>
              <a:t>:</a:t>
            </a:r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u="sng" dirty="0" smtClean="0"/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u="sng" dirty="0" smtClean="0"/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fr-FR" sz="1700" dirty="0" smtClean="0"/>
              <a:t>GIS </a:t>
            </a:r>
            <a:r>
              <a:rPr lang="fr-FR" sz="1700" dirty="0" err="1" smtClean="0"/>
              <a:t>is</a:t>
            </a:r>
            <a:r>
              <a:rPr lang="fr-FR" sz="1700" dirty="0" smtClean="0"/>
              <a:t> a </a:t>
            </a:r>
            <a:r>
              <a:rPr lang="fr-FR" sz="1700" b="1" dirty="0" smtClean="0">
                <a:solidFill>
                  <a:srgbClr val="348834"/>
                </a:solidFill>
              </a:rPr>
              <a:t>mangement </a:t>
            </a:r>
            <a:r>
              <a:rPr lang="fr-FR" sz="1700" b="1" dirty="0" err="1" smtClean="0">
                <a:solidFill>
                  <a:srgbClr val="348834"/>
                </a:solidFill>
              </a:rPr>
              <a:t>tool</a:t>
            </a:r>
            <a:r>
              <a:rPr lang="fr-FR" sz="1700" dirty="0" smtClean="0"/>
              <a:t> </a:t>
            </a:r>
            <a:r>
              <a:rPr lang="fr-FR" sz="1700" dirty="0" err="1" smtClean="0"/>
              <a:t>with</a:t>
            </a:r>
            <a:r>
              <a:rPr lang="fr-FR" sz="1700" dirty="0" smtClean="0"/>
              <a:t> </a:t>
            </a:r>
            <a:r>
              <a:rPr lang="fr-FR" sz="1700" dirty="0" err="1" smtClean="0"/>
              <a:t>many</a:t>
            </a:r>
            <a:r>
              <a:rPr lang="fr-FR" sz="1700" dirty="0" smtClean="0"/>
              <a:t> </a:t>
            </a:r>
            <a:r>
              <a:rPr lang="fr-FR" sz="1700" b="1" dirty="0" smtClean="0">
                <a:solidFill>
                  <a:srgbClr val="348834"/>
                </a:solidFill>
              </a:rPr>
              <a:t>applications</a:t>
            </a:r>
            <a:r>
              <a:rPr lang="fr-FR" sz="1700" dirty="0" smtClean="0"/>
              <a:t>:</a:t>
            </a:r>
          </a:p>
          <a:p>
            <a:pPr marL="896938" algn="just"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fr-FR" sz="1700" dirty="0" smtClean="0"/>
              <a:t>	(maps </a:t>
            </a:r>
            <a:r>
              <a:rPr lang="fr-FR" sz="1700" dirty="0" err="1" smtClean="0"/>
              <a:t>analysis</a:t>
            </a:r>
            <a:r>
              <a:rPr lang="fr-FR" sz="1700" dirty="0" smtClean="0"/>
              <a:t>, web </a:t>
            </a:r>
            <a:r>
              <a:rPr lang="fr-FR" sz="1700" dirty="0" err="1" smtClean="0"/>
              <a:t>map</a:t>
            </a:r>
            <a:r>
              <a:rPr lang="fr-FR" sz="1700" dirty="0" smtClean="0"/>
              <a:t> application, etc.)</a:t>
            </a:r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fr-FR" sz="1700" dirty="0" smtClean="0"/>
              <a:t>To </a:t>
            </a:r>
            <a:r>
              <a:rPr lang="fr-FR" sz="1700" dirty="0" err="1" smtClean="0"/>
              <a:t>provide</a:t>
            </a:r>
            <a:r>
              <a:rPr lang="fr-FR" sz="1700" dirty="0" smtClean="0"/>
              <a:t> </a:t>
            </a:r>
            <a:r>
              <a:rPr lang="fr-FR" sz="1700" b="1" dirty="0" err="1" smtClean="0">
                <a:solidFill>
                  <a:srgbClr val="348834"/>
                </a:solidFill>
              </a:rPr>
              <a:t>homogeneous</a:t>
            </a:r>
            <a:r>
              <a:rPr lang="fr-FR" sz="1700" b="1" dirty="0" smtClean="0">
                <a:solidFill>
                  <a:srgbClr val="348834"/>
                </a:solidFill>
              </a:rPr>
              <a:t> information </a:t>
            </a:r>
            <a:r>
              <a:rPr lang="fr-FR" sz="1700" dirty="0" smtClean="0"/>
              <a:t>on the </a:t>
            </a:r>
            <a:r>
              <a:rPr lang="fr-FR" sz="1700" dirty="0" err="1" smtClean="0"/>
              <a:t>whole</a:t>
            </a:r>
            <a:r>
              <a:rPr lang="fr-FR" sz="1700" dirty="0" smtClean="0"/>
              <a:t> </a:t>
            </a:r>
            <a:r>
              <a:rPr lang="fr-FR" sz="1700" dirty="0" err="1" smtClean="0"/>
              <a:t>territory</a:t>
            </a:r>
            <a:endParaRPr lang="fr-FR" sz="1700" dirty="0" smtClean="0"/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  <a:p>
            <a:pPr marL="896938" algn="just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fr-FR" sz="1700" dirty="0" smtClean="0"/>
          </a:p>
        </p:txBody>
      </p:sp>
      <p:pic>
        <p:nvPicPr>
          <p:cNvPr id="20485" name="Imag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4402937" cy="10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ndeau m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1"/>
            <a:ext cx="9144000" cy="150798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9512" y="1124744"/>
            <a:ext cx="896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000" b="1" dirty="0" smtClean="0">
                <a:solidFill>
                  <a:srgbClr val="399739"/>
                </a:solidFill>
                <a:cs typeface="Arial" charset="0"/>
              </a:rPr>
              <a:t>Objectives of the GIS </a:t>
            </a:r>
            <a:r>
              <a:rPr lang="fr-FR" sz="3000" b="1" dirty="0" err="1" smtClean="0">
                <a:solidFill>
                  <a:srgbClr val="399739"/>
                </a:solidFill>
                <a:cs typeface="Arial" charset="0"/>
              </a:rPr>
              <a:t>project</a:t>
            </a:r>
            <a:endParaRPr lang="fr-FR" sz="3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eur droit 45"/>
          <p:cNvCxnSpPr>
            <a:stCxn id="14" idx="2"/>
            <a:endCxn id="23" idx="0"/>
          </p:cNvCxnSpPr>
          <p:nvPr/>
        </p:nvCxnSpPr>
        <p:spPr>
          <a:xfrm flipH="1">
            <a:off x="1825331" y="2821561"/>
            <a:ext cx="3401581" cy="183157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657641" y="1700808"/>
            <a:ext cx="7874799" cy="1623146"/>
            <a:chOff x="-127797" y="2177226"/>
            <a:chExt cx="9091727" cy="1874322"/>
          </a:xfrm>
        </p:grpSpPr>
        <p:grpSp>
          <p:nvGrpSpPr>
            <p:cNvPr id="3" name="Groupe 23"/>
            <p:cNvGrpSpPr>
              <a:grpSpLocks/>
            </p:cNvGrpSpPr>
            <p:nvPr/>
          </p:nvGrpSpPr>
          <p:grpSpPr bwMode="auto">
            <a:xfrm>
              <a:off x="2483799" y="2251788"/>
              <a:ext cx="3743904" cy="1219623"/>
              <a:chOff x="911430" y="2179780"/>
              <a:chExt cx="3743904" cy="1219623"/>
            </a:xfrm>
          </p:grpSpPr>
          <p:grpSp>
            <p:nvGrpSpPr>
              <p:cNvPr id="4" name="Groupe 68"/>
              <p:cNvGrpSpPr>
                <a:grpSpLocks/>
              </p:cNvGrpSpPr>
              <p:nvPr/>
            </p:nvGrpSpPr>
            <p:grpSpPr bwMode="auto">
              <a:xfrm>
                <a:off x="911430" y="2323814"/>
                <a:ext cx="1269605" cy="852192"/>
                <a:chOff x="5497402" y="1015539"/>
                <a:chExt cx="1645926" cy="1165899"/>
              </a:xfrm>
            </p:grpSpPr>
            <p:pic>
              <p:nvPicPr>
                <p:cNvPr id="15" name="Picture 5" descr="C:\Users\Remi_Thoret\Documents\Documents\Articles\images\PC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497402" y="1015539"/>
                  <a:ext cx="1130349" cy="11299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" descr="C:\Users\Remi_Thoret\Documents\Documents\Articles\images\user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68427" y="1606717"/>
                  <a:ext cx="574901" cy="574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1" name="Connecteur droit avec flèche 104"/>
              <p:cNvCxnSpPr>
                <a:cxnSpLocks noChangeShapeType="1"/>
              </p:cNvCxnSpPr>
              <p:nvPr/>
            </p:nvCxnSpPr>
            <p:spPr bwMode="auto">
              <a:xfrm>
                <a:off x="1919055" y="2683906"/>
                <a:ext cx="1008070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</p:spPr>
          </p:cxnSp>
          <p:grpSp>
            <p:nvGrpSpPr>
              <p:cNvPr id="5" name="Groupe 137"/>
              <p:cNvGrpSpPr>
                <a:grpSpLocks/>
              </p:cNvGrpSpPr>
              <p:nvPr/>
            </p:nvGrpSpPr>
            <p:grpSpPr bwMode="auto">
              <a:xfrm>
                <a:off x="2495095" y="2179780"/>
                <a:ext cx="2160239" cy="1219623"/>
                <a:chOff x="2770775" y="2699089"/>
                <a:chExt cx="2802161" cy="1671705"/>
              </a:xfrm>
            </p:grpSpPr>
            <p:pic>
              <p:nvPicPr>
                <p:cNvPr id="13" name="Picture 2" descr="C:\Users\Remi_Thoret\Documents\Documents\Articles\images\base_de_donnees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605016" y="2699089"/>
                  <a:ext cx="1262948" cy="1260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ZoneTexte 43"/>
                <p:cNvSpPr txBox="1">
                  <a:spLocks noChangeArrowheads="1"/>
                </p:cNvSpPr>
                <p:nvPr/>
              </p:nvSpPr>
              <p:spPr bwMode="auto">
                <a:xfrm>
                  <a:off x="2770775" y="3883651"/>
                  <a:ext cx="2802161" cy="487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1400" b="1" dirty="0" err="1" smtClean="0"/>
                    <a:t>Cartographic</a:t>
                  </a:r>
                  <a:r>
                    <a:rPr lang="fr-FR" sz="1400" b="1" dirty="0" smtClean="0"/>
                    <a:t> </a:t>
                  </a:r>
                  <a:r>
                    <a:rPr lang="fr-FR" sz="1400" b="1" dirty="0" err="1" smtClean="0"/>
                    <a:t>database</a:t>
                  </a:r>
                  <a:endParaRPr lang="fr-FR" sz="1400" b="1" dirty="0"/>
                </a:p>
              </p:txBody>
            </p:sp>
          </p:grpSp>
        </p:grp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-127797" y="2177226"/>
              <a:ext cx="9091727" cy="1874322"/>
            </a:xfrm>
            <a:prstGeom prst="rect">
              <a:avLst/>
            </a:prstGeom>
            <a:noFill/>
            <a:ln w="25400" algn="ctr">
              <a:solidFill>
                <a:srgbClr val="009D57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fr-FR" dirty="0"/>
            </a:p>
          </p:txBody>
        </p:sp>
      </p:grpSp>
      <p:grpSp>
        <p:nvGrpSpPr>
          <p:cNvPr id="6" name="Groupe 26"/>
          <p:cNvGrpSpPr>
            <a:grpSpLocks/>
          </p:cNvGrpSpPr>
          <p:nvPr/>
        </p:nvGrpSpPr>
        <p:grpSpPr bwMode="auto">
          <a:xfrm>
            <a:off x="611560" y="3789040"/>
            <a:ext cx="7920880" cy="2592288"/>
            <a:chOff x="119513" y="1353868"/>
            <a:chExt cx="9144337" cy="2992895"/>
          </a:xfrm>
        </p:grpSpPr>
        <p:grpSp>
          <p:nvGrpSpPr>
            <p:cNvPr id="7" name="Groupe 23"/>
            <p:cNvGrpSpPr>
              <a:grpSpLocks/>
            </p:cNvGrpSpPr>
            <p:nvPr/>
          </p:nvGrpSpPr>
          <p:grpSpPr bwMode="auto">
            <a:xfrm>
              <a:off x="1033947" y="1914113"/>
              <a:ext cx="7731121" cy="1921699"/>
              <a:chOff x="-538422" y="1842105"/>
              <a:chExt cx="7731121" cy="1921699"/>
            </a:xfrm>
          </p:grpSpPr>
          <p:grpSp>
            <p:nvGrpSpPr>
              <p:cNvPr id="10" name="Groupe 68"/>
              <p:cNvGrpSpPr>
                <a:grpSpLocks/>
              </p:cNvGrpSpPr>
              <p:nvPr/>
            </p:nvGrpSpPr>
            <p:grpSpPr bwMode="auto">
              <a:xfrm>
                <a:off x="5392499" y="1842105"/>
                <a:ext cx="1800200" cy="1921699"/>
                <a:chOff x="11306696" y="356506"/>
                <a:chExt cx="2333794" cy="2629100"/>
              </a:xfrm>
            </p:grpSpPr>
            <p:pic>
              <p:nvPicPr>
                <p:cNvPr id="24" name="Picture 5" descr="C:\Users\Remi_Thoret\Documents\Documents\Articles\images\PC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306696" y="356506"/>
                  <a:ext cx="2333794" cy="2333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" descr="C:\Users\Remi_Thoret\Documents\Documents\Articles\images\user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957818" y="2410887"/>
                  <a:ext cx="574901" cy="574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2" name="Connecteur droit avec flèche 104"/>
              <p:cNvCxnSpPr>
                <a:cxnSpLocks noChangeShapeType="1"/>
              </p:cNvCxnSpPr>
              <p:nvPr/>
            </p:nvCxnSpPr>
            <p:spPr bwMode="auto">
              <a:xfrm>
                <a:off x="986094" y="2755729"/>
                <a:ext cx="720003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</p:spPr>
          </p:cxnSp>
          <p:pic>
            <p:nvPicPr>
              <p:cNvPr id="23" name="Picture 2" descr="C:\Users\Remi_Thoret\Documents\Documents\Articles\images\base_de_donnees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538422" y="2279491"/>
                <a:ext cx="973631" cy="919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19513" y="1353868"/>
              <a:ext cx="9144337" cy="2992895"/>
            </a:xfrm>
            <a:prstGeom prst="rect">
              <a:avLst/>
            </a:prstGeom>
            <a:noFill/>
            <a:ln w="25400" algn="ctr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fr-FR" dirty="0"/>
            </a:p>
          </p:txBody>
        </p:sp>
        <p:sp>
          <p:nvSpPr>
            <p:cNvPr id="19" name="ZoneTexte 48"/>
            <p:cNvSpPr txBox="1">
              <a:spLocks noChangeArrowheads="1"/>
            </p:cNvSpPr>
            <p:nvPr/>
          </p:nvSpPr>
          <p:spPr bwMode="auto">
            <a:xfrm>
              <a:off x="2696553" y="1534218"/>
              <a:ext cx="4234030" cy="8172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fr-FR" sz="2000" b="1" u="sng" dirty="0" err="1" smtClean="0">
                  <a:solidFill>
                    <a:srgbClr val="0070C0"/>
                  </a:solidFill>
                </a:rPr>
                <a:t>Step</a:t>
              </a:r>
              <a:r>
                <a:rPr lang="fr-FR" sz="2000" b="1" u="sng" dirty="0" smtClean="0">
                  <a:solidFill>
                    <a:srgbClr val="0070C0"/>
                  </a:solidFill>
                </a:rPr>
                <a:t> 2</a:t>
              </a:r>
            </a:p>
            <a:p>
              <a:pPr lvl="0" algn="ctr">
                <a:defRPr/>
              </a:pPr>
              <a:r>
                <a:rPr lang="fr-FR" sz="2000" dirty="0" smtClean="0">
                  <a:solidFill>
                    <a:srgbClr val="0070C0"/>
                  </a:solidFill>
                </a:rPr>
                <a:t>In 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order</a:t>
              </a:r>
              <a:r>
                <a:rPr lang="fr-FR" sz="2000" dirty="0" smtClean="0">
                  <a:solidFill>
                    <a:srgbClr val="0070C0"/>
                  </a:solidFill>
                </a:rPr>
                <a:t> to 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make</a:t>
              </a:r>
              <a:r>
                <a:rPr lang="fr-FR" sz="2000" dirty="0" smtClean="0">
                  <a:solidFill>
                    <a:srgbClr val="0070C0"/>
                  </a:solidFill>
                </a:rPr>
                <a:t> a 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valuation</a:t>
              </a:r>
              <a:r>
                <a:rPr lang="fr-FR" sz="2000" dirty="0" smtClean="0">
                  <a:solidFill>
                    <a:srgbClr val="0070C0"/>
                  </a:solidFill>
                </a:rPr>
                <a:t> 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tool</a:t>
              </a:r>
            </a:p>
          </p:txBody>
        </p:sp>
      </p:grpSp>
      <p:sp>
        <p:nvSpPr>
          <p:cNvPr id="26" name="ZoneTexte 43"/>
          <p:cNvSpPr txBox="1">
            <a:spLocks noChangeArrowheads="1"/>
          </p:cNvSpPr>
          <p:nvPr/>
        </p:nvSpPr>
        <p:spPr bwMode="auto">
          <a:xfrm>
            <a:off x="899592" y="5373216"/>
            <a:ext cx="18713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/>
              <a:t>Geographical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database</a:t>
            </a:r>
            <a:endParaRPr lang="fr-FR" sz="1400" b="1" dirty="0"/>
          </a:p>
        </p:txBody>
      </p:sp>
      <p:sp>
        <p:nvSpPr>
          <p:cNvPr id="27" name="ZoneTexte 43"/>
          <p:cNvSpPr txBox="1">
            <a:spLocks noChangeArrowheads="1"/>
          </p:cNvSpPr>
          <p:nvPr/>
        </p:nvSpPr>
        <p:spPr bwMode="auto">
          <a:xfrm>
            <a:off x="2457841" y="2551850"/>
            <a:ext cx="1871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FFE </a:t>
            </a:r>
            <a:r>
              <a:rPr lang="fr-FR" sz="1400" b="1" dirty="0" err="1" smtClean="0"/>
              <a:t>Tourism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department</a:t>
            </a:r>
            <a:endParaRPr lang="fr-FR" sz="1400" b="1" dirty="0"/>
          </a:p>
        </p:txBody>
      </p:sp>
      <p:sp>
        <p:nvSpPr>
          <p:cNvPr id="28" name="ZoneTexte 43"/>
          <p:cNvSpPr txBox="1">
            <a:spLocks noChangeArrowheads="1"/>
          </p:cNvSpPr>
          <p:nvPr/>
        </p:nvSpPr>
        <p:spPr bwMode="auto">
          <a:xfrm>
            <a:off x="3424818" y="5570076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Valorisation</a:t>
            </a:r>
            <a:r>
              <a:rPr lang="en-US" sz="1400" b="1" dirty="0" smtClean="0"/>
              <a:t> of Equestrian tourism routes </a:t>
            </a:r>
            <a:endParaRPr lang="fr-FR" sz="1400" b="1" dirty="0"/>
          </a:p>
        </p:txBody>
      </p:sp>
      <p:sp>
        <p:nvSpPr>
          <p:cNvPr id="29" name="Flèche vers le bas 46"/>
          <p:cNvSpPr>
            <a:spLocks noChangeArrowheads="1"/>
          </p:cNvSpPr>
          <p:nvPr/>
        </p:nvSpPr>
        <p:spPr bwMode="auto">
          <a:xfrm>
            <a:off x="4211960" y="3140969"/>
            <a:ext cx="345114" cy="7200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 dirty="0"/>
          </a:p>
        </p:txBody>
      </p:sp>
      <p:cxnSp>
        <p:nvCxnSpPr>
          <p:cNvPr id="31" name="Connecteur droit avec flèche 104"/>
          <p:cNvCxnSpPr>
            <a:cxnSpLocks noChangeShapeType="1"/>
          </p:cNvCxnSpPr>
          <p:nvPr/>
        </p:nvCxnSpPr>
        <p:spPr bwMode="auto">
          <a:xfrm>
            <a:off x="5729074" y="5045793"/>
            <a:ext cx="49911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2" name="ZoneTexte 43"/>
          <p:cNvSpPr txBox="1">
            <a:spLocks noChangeArrowheads="1"/>
          </p:cNvSpPr>
          <p:nvPr/>
        </p:nvSpPr>
        <p:spPr bwMode="auto">
          <a:xfrm>
            <a:off x="6445101" y="5919025"/>
            <a:ext cx="1871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General public</a:t>
            </a:r>
            <a:endParaRPr lang="fr-FR" sz="1400" b="1" dirty="0"/>
          </a:p>
        </p:txBody>
      </p:sp>
      <p:pic>
        <p:nvPicPr>
          <p:cNvPr id="33" name="Picture 4" descr="C:\Users\Remi_Thoret\Documents\Documents\Articles\images\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2888" y="5577427"/>
            <a:ext cx="383612" cy="3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C:\Users\Remi_Thoret\Documents\Documents\Articles\images\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731" y="5577427"/>
            <a:ext cx="383613" cy="3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C:\Users\Remi_Thoret\Documents\Documents\Articles\images\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525" y="5577427"/>
            <a:ext cx="383613" cy="3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La carte interactive de l’EQUIRANDO 2015 est en lig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2970" y="4581128"/>
            <a:ext cx="749350" cy="55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52"/>
          <p:cNvSpPr txBox="1">
            <a:spLocks noChangeArrowheads="1"/>
          </p:cNvSpPr>
          <p:nvPr/>
        </p:nvSpPr>
        <p:spPr bwMode="auto">
          <a:xfrm>
            <a:off x="6156176" y="1909281"/>
            <a:ext cx="2318807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39973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err="1" smtClean="0">
                <a:solidFill>
                  <a:srgbClr val="009D57"/>
                </a:solidFill>
              </a:rPr>
              <a:t>Step</a:t>
            </a:r>
            <a:r>
              <a:rPr lang="fr-FR" sz="2000" b="1" u="sng" dirty="0" smtClean="0">
                <a:solidFill>
                  <a:srgbClr val="009D57"/>
                </a:solidFill>
              </a:rPr>
              <a:t> 1</a:t>
            </a:r>
          </a:p>
          <a:p>
            <a:pPr algn="ctr"/>
            <a:r>
              <a:rPr lang="fr-FR" sz="2000" dirty="0" smtClean="0">
                <a:solidFill>
                  <a:srgbClr val="009D57"/>
                </a:solidFill>
              </a:rPr>
              <a:t>To </a:t>
            </a:r>
            <a:r>
              <a:rPr lang="fr-FR" sz="2000" dirty="0" err="1" smtClean="0">
                <a:solidFill>
                  <a:srgbClr val="009D57"/>
                </a:solidFill>
              </a:rPr>
              <a:t>build</a:t>
            </a:r>
            <a:r>
              <a:rPr lang="fr-FR" sz="2000" dirty="0" smtClean="0">
                <a:solidFill>
                  <a:srgbClr val="009D57"/>
                </a:solidFill>
              </a:rPr>
              <a:t> a </a:t>
            </a:r>
            <a:r>
              <a:rPr lang="fr-FR" sz="2000" dirty="0" err="1" smtClean="0">
                <a:solidFill>
                  <a:srgbClr val="009D57"/>
                </a:solidFill>
              </a:rPr>
              <a:t>cartographic</a:t>
            </a:r>
            <a:r>
              <a:rPr lang="fr-FR" sz="2000" dirty="0" smtClean="0">
                <a:solidFill>
                  <a:srgbClr val="009D57"/>
                </a:solidFill>
              </a:rPr>
              <a:t> </a:t>
            </a:r>
            <a:r>
              <a:rPr lang="fr-FR" sz="2000" dirty="0" err="1" smtClean="0">
                <a:solidFill>
                  <a:srgbClr val="009D57"/>
                </a:solidFill>
              </a:rPr>
              <a:t>database</a:t>
            </a:r>
            <a:r>
              <a:rPr lang="fr-FR" sz="2000" dirty="0" smtClean="0">
                <a:solidFill>
                  <a:srgbClr val="009D57"/>
                </a:solidFill>
              </a:rPr>
              <a:t> …</a:t>
            </a:r>
            <a:endParaRPr lang="fr-FR" sz="2000" dirty="0">
              <a:solidFill>
                <a:srgbClr val="009D57"/>
              </a:solidFill>
            </a:endParaRPr>
          </a:p>
        </p:txBody>
      </p:sp>
      <p:sp>
        <p:nvSpPr>
          <p:cNvPr id="41" name="ZoneTexte 43"/>
          <p:cNvSpPr txBox="1">
            <a:spLocks noChangeArrowheads="1"/>
          </p:cNvSpPr>
          <p:nvPr/>
        </p:nvSpPr>
        <p:spPr bwMode="auto">
          <a:xfrm>
            <a:off x="3640842" y="4901777"/>
            <a:ext cx="186994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Web </a:t>
            </a:r>
            <a:r>
              <a:rPr lang="fr-FR" sz="1400" b="1" dirty="0" err="1" smtClean="0"/>
              <a:t>cartographic</a:t>
            </a:r>
            <a:r>
              <a:rPr lang="fr-FR" sz="1400" b="1" dirty="0" smtClean="0"/>
              <a:t> application</a:t>
            </a:r>
            <a:endParaRPr lang="fr-FR" sz="1400" b="1" dirty="0"/>
          </a:p>
        </p:txBody>
      </p:sp>
      <p:pic>
        <p:nvPicPr>
          <p:cNvPr id="1026" name="Picture 2" descr="W:\Tourisme\01_Logos-visuels\Logos\FFE CNTE\CNTE\FFE_TOURISME_4COUL pour signa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57" y="1903778"/>
            <a:ext cx="1153424" cy="699443"/>
          </a:xfrm>
          <a:prstGeom prst="rect">
            <a:avLst/>
          </a:prstGeom>
          <a:noFill/>
        </p:spPr>
      </p:pic>
      <p:cxnSp>
        <p:nvCxnSpPr>
          <p:cNvPr id="42" name="Connecteur droit avec flèche 104"/>
          <p:cNvCxnSpPr>
            <a:cxnSpLocks noChangeShapeType="1"/>
          </p:cNvCxnSpPr>
          <p:nvPr/>
        </p:nvCxnSpPr>
        <p:spPr bwMode="auto">
          <a:xfrm>
            <a:off x="1953785" y="2191810"/>
            <a:ext cx="87314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arrow"/>
            <a:tailEnd type="arrow" w="med" len="med"/>
          </a:ln>
        </p:spPr>
      </p:cxnSp>
      <p:sp>
        <p:nvSpPr>
          <p:cNvPr id="43" name="ZoneTexte 43"/>
          <p:cNvSpPr txBox="1">
            <a:spLocks noChangeArrowheads="1"/>
          </p:cNvSpPr>
          <p:nvPr/>
        </p:nvSpPr>
        <p:spPr bwMode="auto">
          <a:xfrm>
            <a:off x="585633" y="2695866"/>
            <a:ext cx="1799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FFE </a:t>
            </a:r>
            <a:r>
              <a:rPr lang="fr-FR" sz="1400" b="1" dirty="0" err="1" smtClean="0"/>
              <a:t>regional</a:t>
            </a:r>
            <a:endParaRPr lang="fr-FR" sz="1400" b="1" dirty="0" smtClean="0"/>
          </a:p>
          <a:p>
            <a:pPr algn="ctr"/>
            <a:r>
              <a:rPr lang="fr-FR" sz="1400" b="1" dirty="0" err="1" smtClean="0"/>
              <a:t>committees</a:t>
            </a:r>
            <a:endParaRPr lang="fr-FR" sz="1400" b="1" dirty="0"/>
          </a:p>
        </p:txBody>
      </p:sp>
      <p:sp>
        <p:nvSpPr>
          <p:cNvPr id="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ECF5435-6D44-49A2-A746-4BFD70146F27}" type="slidenum">
              <a:rPr lang="fr-FR" smtClean="0">
                <a:solidFill>
                  <a:srgbClr val="009D57"/>
                </a:solidFill>
              </a:rPr>
              <a:pPr>
                <a:defRPr/>
              </a:pPr>
              <a:t>4</a:t>
            </a:fld>
            <a:endParaRPr lang="fr-FR" dirty="0" smtClean="0">
              <a:solidFill>
                <a:srgbClr val="009D57"/>
              </a:solidFill>
            </a:endParaRPr>
          </a:p>
        </p:txBody>
      </p:sp>
      <p:pic>
        <p:nvPicPr>
          <p:cNvPr id="48" name="Image 47" descr="Bandeau mai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81"/>
            <a:ext cx="9144000" cy="1507983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79512" y="1124744"/>
            <a:ext cx="896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000" b="1" dirty="0" smtClean="0">
                <a:solidFill>
                  <a:srgbClr val="399739"/>
                </a:solidFill>
                <a:cs typeface="Arial" charset="0"/>
              </a:rPr>
              <a:t>Objectives of the GIS </a:t>
            </a:r>
            <a:r>
              <a:rPr lang="fr-FR" sz="3000" b="1" dirty="0" err="1" smtClean="0">
                <a:solidFill>
                  <a:srgbClr val="399739"/>
                </a:solidFill>
                <a:cs typeface="Arial" charset="0"/>
              </a:rPr>
              <a:t>project</a:t>
            </a:r>
            <a:endParaRPr lang="fr-FR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  <p:bldP spid="32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1412776"/>
            <a:ext cx="4572000" cy="5472608"/>
          </a:xfrm>
          <a:prstGeom prst="rect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7504" y="1916832"/>
            <a:ext cx="8568952" cy="44644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spcBef>
                <a:spcPct val="0"/>
              </a:spcBef>
              <a:buNone/>
            </a:pPr>
            <a:endParaRPr lang="fr-FR" sz="1600" dirty="0" smtClean="0"/>
          </a:p>
          <a:p>
            <a:pPr algn="just">
              <a:spcBef>
                <a:spcPct val="0"/>
              </a:spcBef>
            </a:pPr>
            <a:r>
              <a:rPr lang="fr-FR" sz="1900" b="1" dirty="0" err="1" smtClean="0"/>
              <a:t>Partnership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between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regional</a:t>
            </a:r>
            <a:r>
              <a:rPr lang="fr-FR" sz="1900" b="1" dirty="0" smtClean="0"/>
              <a:t> public </a:t>
            </a:r>
            <a:r>
              <a:rPr lang="fr-FR" sz="1900" b="1" dirty="0" err="1" smtClean="0"/>
              <a:t>tourism</a:t>
            </a:r>
            <a:r>
              <a:rPr lang="fr-FR" sz="1900" b="1" dirty="0" smtClean="0"/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900" b="1" dirty="0" smtClean="0"/>
              <a:t>	institutions and FFE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fr-FR" sz="1600" dirty="0" smtClean="0"/>
          </a:p>
          <a:p>
            <a:pPr algn="just">
              <a:spcBef>
                <a:spcPct val="0"/>
              </a:spcBef>
            </a:pPr>
            <a:r>
              <a:rPr lang="fr-FR" sz="1900" b="1" dirty="0" smtClean="0"/>
              <a:t>Objectives 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1600" dirty="0" smtClean="0"/>
              <a:t>To </a:t>
            </a:r>
            <a:r>
              <a:rPr lang="fr-FR" sz="1600" dirty="0" err="1" smtClean="0"/>
              <a:t>build</a:t>
            </a:r>
            <a:r>
              <a:rPr lang="fr-FR" sz="1600" dirty="0" smtClean="0"/>
              <a:t> the GIS </a:t>
            </a:r>
            <a:r>
              <a:rPr lang="fr-FR" sz="1600" dirty="0" err="1" smtClean="0"/>
              <a:t>database</a:t>
            </a:r>
            <a:endParaRPr lang="fr-FR" sz="16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1600" dirty="0" smtClean="0"/>
              <a:t>To </a:t>
            </a:r>
            <a:r>
              <a:rPr lang="fr-FR" sz="1600" dirty="0" err="1" smtClean="0"/>
              <a:t>create</a:t>
            </a:r>
            <a:r>
              <a:rPr lang="fr-FR" sz="1600" dirty="0" smtClean="0"/>
              <a:t> </a:t>
            </a:r>
            <a:r>
              <a:rPr lang="fr-FR" sz="1600" dirty="0" err="1" smtClean="0"/>
              <a:t>work</a:t>
            </a:r>
            <a:r>
              <a:rPr lang="fr-FR" sz="1600" dirty="0" smtClean="0"/>
              <a:t>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and </a:t>
            </a:r>
            <a:r>
              <a:rPr lang="fr-FR" sz="1600" dirty="0" err="1" smtClean="0"/>
              <a:t>methodology</a:t>
            </a:r>
            <a:r>
              <a:rPr lang="fr-FR" sz="1600" dirty="0" smtClean="0"/>
              <a:t> </a:t>
            </a:r>
          </a:p>
          <a:p>
            <a:pPr lvl="1" algn="just">
              <a:spcBef>
                <a:spcPct val="0"/>
              </a:spcBef>
              <a:buNone/>
            </a:pPr>
            <a:r>
              <a:rPr lang="fr-FR" sz="1600" dirty="0" smtClean="0"/>
              <a:t>	for the </a:t>
            </a:r>
            <a:r>
              <a:rPr lang="fr-FR" sz="1600" dirty="0" err="1" smtClean="0"/>
              <a:t>datas’handover</a:t>
            </a:r>
            <a:r>
              <a:rPr lang="fr-FR" sz="1600" dirty="0" smtClean="0"/>
              <a:t> </a:t>
            </a:r>
            <a:endParaRPr lang="en-US" sz="16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dirty="0" smtClean="0"/>
              <a:t>To focus on a little scale of work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en-US" sz="1600" dirty="0" smtClean="0"/>
              <a:t>To create a training of GPS collector of tracks </a:t>
            </a:r>
          </a:p>
          <a:p>
            <a:pPr lvl="1" algn="just">
              <a:spcBef>
                <a:spcPct val="0"/>
              </a:spcBef>
              <a:buNone/>
            </a:pPr>
            <a:r>
              <a:rPr lang="en-US" sz="1600" dirty="0" smtClean="0"/>
              <a:t>	and waypoints</a:t>
            </a:r>
            <a:endParaRPr lang="fr-FR" sz="1600" dirty="0" smtClean="0"/>
          </a:p>
          <a:p>
            <a:pPr algn="just" eaLnBrk="1" hangingPunct="1">
              <a:spcBef>
                <a:spcPct val="0"/>
              </a:spcBef>
            </a:pPr>
            <a:endParaRPr lang="fr-FR" sz="1900" dirty="0" smtClean="0"/>
          </a:p>
          <a:p>
            <a:pPr algn="just">
              <a:spcBef>
                <a:spcPct val="0"/>
              </a:spcBef>
            </a:pPr>
            <a:r>
              <a:rPr lang="en-US" sz="1900" b="1" dirty="0" smtClean="0"/>
              <a:t>Spreading of the project on a national scale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1900" b="1" dirty="0" smtClean="0"/>
              <a:t>since January 2017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1600" dirty="0" smtClean="0"/>
              <a:t>Support to </a:t>
            </a:r>
            <a:r>
              <a:rPr lang="fr-FR" sz="1600" dirty="0" err="1" smtClean="0"/>
              <a:t>FFE’s</a:t>
            </a:r>
            <a:r>
              <a:rPr lang="fr-FR" sz="1600" dirty="0" smtClean="0"/>
              <a:t> </a:t>
            </a:r>
            <a:r>
              <a:rPr lang="fr-FR" sz="1600" dirty="0" err="1" smtClean="0"/>
              <a:t>committees</a:t>
            </a:r>
            <a:r>
              <a:rPr lang="fr-FR" sz="1600" dirty="0" smtClean="0"/>
              <a:t> in </a:t>
            </a:r>
            <a:r>
              <a:rPr lang="fr-FR" sz="1600" dirty="0" err="1" smtClean="0"/>
              <a:t>handovering</a:t>
            </a:r>
            <a:r>
              <a:rPr lang="fr-FR" sz="1600" dirty="0" smtClean="0"/>
              <a:t> </a:t>
            </a:r>
            <a:r>
              <a:rPr lang="fr-FR" sz="1600" dirty="0" err="1" smtClean="0"/>
              <a:t>their</a:t>
            </a:r>
            <a:r>
              <a:rPr lang="fr-FR" sz="1600" dirty="0" smtClean="0"/>
              <a:t> data </a:t>
            </a:r>
            <a:r>
              <a:rPr lang="fr-FR" sz="1600" dirty="0" err="1" smtClean="0"/>
              <a:t>into</a:t>
            </a:r>
            <a:endParaRPr lang="fr-FR" sz="1600" dirty="0" smtClean="0"/>
          </a:p>
          <a:p>
            <a:pPr lvl="1" algn="just">
              <a:spcBef>
                <a:spcPct val="0"/>
              </a:spcBef>
              <a:buNone/>
            </a:pPr>
            <a:r>
              <a:rPr lang="fr-FR" sz="1600" dirty="0" smtClean="0"/>
              <a:t>the </a:t>
            </a:r>
            <a:r>
              <a:rPr lang="fr-FR" sz="1600" dirty="0" err="1" smtClean="0"/>
              <a:t>cartographic</a:t>
            </a:r>
            <a:r>
              <a:rPr lang="fr-FR" sz="1600" dirty="0" smtClean="0"/>
              <a:t> </a:t>
            </a:r>
            <a:r>
              <a:rPr lang="fr-FR" sz="1600" dirty="0" err="1" smtClean="0"/>
              <a:t>database</a:t>
            </a:r>
            <a:endParaRPr lang="fr-FR" sz="16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1600" dirty="0" err="1" smtClean="0"/>
              <a:t>Reutilisation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regional</a:t>
            </a:r>
            <a:r>
              <a:rPr lang="fr-FR" sz="1600" dirty="0" smtClean="0"/>
              <a:t> </a:t>
            </a:r>
            <a:r>
              <a:rPr lang="fr-FR" sz="1600" dirty="0" err="1" smtClean="0"/>
              <a:t>methodology</a:t>
            </a:r>
            <a:endParaRPr lang="fr-FR" sz="16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1600" dirty="0" smtClean="0"/>
              <a:t>Building a </a:t>
            </a:r>
            <a:r>
              <a:rPr lang="fr-FR" sz="1600" dirty="0" err="1" smtClean="0"/>
              <a:t>cartographic</a:t>
            </a:r>
            <a:r>
              <a:rPr lang="fr-FR" sz="1600" dirty="0" smtClean="0"/>
              <a:t> web application</a:t>
            </a:r>
          </a:p>
          <a:p>
            <a:pPr algn="just" eaLnBrk="1" hangingPunct="1">
              <a:spcBef>
                <a:spcPct val="0"/>
              </a:spcBef>
              <a:buFont typeface="Wingdings 3" pitchFamily="18" charset="2"/>
              <a:buNone/>
            </a:pPr>
            <a:endParaRPr lang="fr-FR" sz="1700" dirty="0" smtClean="0">
              <a:solidFill>
                <a:srgbClr val="009D57"/>
              </a:solidFill>
            </a:endParaRP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6A701-5836-447C-9325-0A272C79B78E}" type="slidenum">
              <a:rPr lang="fr-FR" smtClean="0">
                <a:solidFill>
                  <a:srgbClr val="009D57"/>
                </a:solidFill>
              </a:rPr>
              <a:pPr>
                <a:defRPr/>
              </a:pPr>
              <a:t>5</a:t>
            </a:fld>
            <a:endParaRPr lang="fr-FR" dirty="0" smtClean="0">
              <a:solidFill>
                <a:srgbClr val="009D57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681"/>
            <a:ext cx="9324528" cy="1639732"/>
            <a:chOff x="0" y="681"/>
            <a:chExt cx="9324528" cy="1639732"/>
          </a:xfrm>
        </p:grpSpPr>
        <p:pic>
          <p:nvPicPr>
            <p:cNvPr id="8" name="Image 7" descr="Bandeau mai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81"/>
              <a:ext cx="9144000" cy="150798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360040" y="1117193"/>
              <a:ext cx="8964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None/>
              </a:pPr>
              <a:r>
                <a:rPr lang="en-US" sz="2800" b="1" dirty="0" smtClean="0">
                  <a:solidFill>
                    <a:srgbClr val="348834"/>
                  </a:solidFill>
                  <a:cs typeface="Arial" charset="0"/>
                </a:rPr>
                <a:t>GIS testing on an only one French region</a:t>
              </a:r>
            </a:p>
          </p:txBody>
        </p:sp>
      </p:grpSp>
      <p:pic>
        <p:nvPicPr>
          <p:cNvPr id="19461" name="Picture 5" descr="L:\10 Infrastructures\Itinéraires Carto\Partenariat région Centre\Visuels Cartouche FFE CR Centre\Cartouche partenaire region centreRV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097" y="1196752"/>
            <a:ext cx="12479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ECF5435-6D44-49A2-A746-4BFD70146F27}" type="slidenum">
              <a:rPr lang="fr-FR" smtClean="0">
                <a:solidFill>
                  <a:srgbClr val="009D57"/>
                </a:solidFill>
              </a:rPr>
              <a:pPr>
                <a:defRPr/>
              </a:pPr>
              <a:t>6</a:t>
            </a:fld>
            <a:endParaRPr lang="fr-FR" dirty="0" smtClean="0">
              <a:solidFill>
                <a:srgbClr val="009D57"/>
              </a:solidFill>
            </a:endParaRPr>
          </a:p>
        </p:txBody>
      </p:sp>
      <p:pic>
        <p:nvPicPr>
          <p:cNvPr id="1026" name="Picture 2" descr="C:\DATA\ROUTE_ARTAGNAN\CARTES_RTE_ARTAGNAN\Carte_route_Artagnan\V4\A3_Carte_Route_Artagnan_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74" y="1484784"/>
            <a:ext cx="3700150" cy="5229200"/>
          </a:xfrm>
          <a:prstGeom prst="rect">
            <a:avLst/>
          </a:prstGeom>
          <a:noFill/>
        </p:spPr>
      </p:pic>
      <p:pic>
        <p:nvPicPr>
          <p:cNvPr id="10" name="Image 9" descr="Bandeau m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1"/>
            <a:ext cx="9144000" cy="15079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63688" y="1085312"/>
            <a:ext cx="7344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500" b="1" dirty="0" smtClean="0">
                <a:solidFill>
                  <a:srgbClr val="379B5F"/>
                </a:solidFill>
              </a:rPr>
              <a:t>The </a:t>
            </a:r>
            <a:r>
              <a:rPr lang="fr-FR" sz="2500" b="1" dirty="0" err="1" smtClean="0">
                <a:solidFill>
                  <a:srgbClr val="379B5F"/>
                </a:solidFill>
              </a:rPr>
              <a:t>European</a:t>
            </a:r>
            <a:r>
              <a:rPr lang="fr-FR" sz="2500" b="1" dirty="0" smtClean="0">
                <a:solidFill>
                  <a:srgbClr val="379B5F"/>
                </a:solidFill>
              </a:rPr>
              <a:t> Route d’Artagnan</a:t>
            </a:r>
            <a:endParaRPr lang="fr-FR" sz="2500" b="1" dirty="0">
              <a:solidFill>
                <a:srgbClr val="379B5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851920" y="3429000"/>
            <a:ext cx="52920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buClr>
                <a:srgbClr val="348834"/>
              </a:buClr>
              <a:defRPr/>
            </a:pPr>
            <a:r>
              <a:rPr lang="en-US" b="1" kern="0" dirty="0" smtClean="0">
                <a:solidFill>
                  <a:srgbClr val="379B5F"/>
                </a:solidFill>
              </a:rPr>
              <a:t>One of the use of the </a:t>
            </a:r>
            <a:r>
              <a:rPr lang="fr-FR" b="1" kern="0" dirty="0" smtClean="0">
                <a:solidFill>
                  <a:srgbClr val="379B5F"/>
                </a:solidFill>
              </a:rPr>
              <a:t>GIS </a:t>
            </a:r>
            <a:r>
              <a:rPr lang="fr-FR" b="1" kern="0" dirty="0" err="1" smtClean="0">
                <a:solidFill>
                  <a:srgbClr val="379B5F"/>
                </a:solidFill>
              </a:rPr>
              <a:t>tool</a:t>
            </a:r>
            <a:r>
              <a:rPr lang="fr-FR" b="1" kern="0" dirty="0" smtClean="0">
                <a:solidFill>
                  <a:srgbClr val="379B5F"/>
                </a:solidFill>
              </a:rPr>
              <a:t>:</a:t>
            </a:r>
          </a:p>
          <a:p>
            <a:pPr marL="342900" indent="-342900" algn="ctr" eaLnBrk="0" hangingPunct="0">
              <a:buClr>
                <a:srgbClr val="348834"/>
              </a:buClr>
              <a:defRPr/>
            </a:pPr>
            <a:r>
              <a:rPr lang="fr-FR" b="1" kern="0" dirty="0" smtClean="0">
                <a:solidFill>
                  <a:srgbClr val="009D57"/>
                </a:solidFill>
              </a:rPr>
              <a:t>To </a:t>
            </a:r>
            <a:r>
              <a:rPr lang="fr-FR" b="1" kern="0" dirty="0" err="1" smtClean="0">
                <a:solidFill>
                  <a:srgbClr val="009D57"/>
                </a:solidFill>
              </a:rPr>
              <a:t>build</a:t>
            </a:r>
            <a:r>
              <a:rPr lang="fr-FR" b="1" kern="0" dirty="0" smtClean="0">
                <a:solidFill>
                  <a:srgbClr val="009D57"/>
                </a:solidFill>
              </a:rPr>
              <a:t> a European </a:t>
            </a:r>
            <a:r>
              <a:rPr lang="fr-FR" b="1" kern="0" dirty="0" err="1" smtClean="0">
                <a:solidFill>
                  <a:srgbClr val="009D57"/>
                </a:solidFill>
              </a:rPr>
              <a:t>equestrian</a:t>
            </a:r>
            <a:r>
              <a:rPr lang="fr-FR" b="1" kern="0" dirty="0" smtClean="0">
                <a:solidFill>
                  <a:srgbClr val="009D57"/>
                </a:solidFill>
              </a:rPr>
              <a:t> cultural route</a:t>
            </a:r>
            <a:endParaRPr lang="fr-FR" b="1" kern="0" dirty="0">
              <a:solidFill>
                <a:srgbClr val="009D57"/>
              </a:solidFill>
              <a:latin typeface="+mn-lt"/>
            </a:endParaRPr>
          </a:p>
          <a:p>
            <a:pPr marL="342900" indent="-342900" algn="just" eaLnBrk="0" hangingPunct="0">
              <a:buClr>
                <a:srgbClr val="348834"/>
              </a:buClr>
              <a:defRPr/>
            </a:pPr>
            <a:endParaRPr lang="fr-FR" sz="400" b="1" kern="0" dirty="0" smtClean="0">
              <a:solidFill>
                <a:srgbClr val="009D57"/>
              </a:solidFill>
              <a:latin typeface="+mn-lt"/>
            </a:endParaRPr>
          </a:p>
          <a:p>
            <a:pPr marL="342900" indent="-342900" algn="ctr" eaLnBrk="0" hangingPunct="0">
              <a:buClr>
                <a:srgbClr val="348834"/>
              </a:buClr>
              <a:defRPr/>
            </a:pPr>
            <a:r>
              <a:rPr lang="fr-FR" sz="1400" i="1" kern="0" dirty="0" smtClean="0"/>
              <a:t>Participation of the FITE and the FFE  to </a:t>
            </a:r>
            <a:r>
              <a:rPr lang="fr-FR" sz="1400" i="1" kern="0" dirty="0" err="1" smtClean="0"/>
              <a:t>this</a:t>
            </a:r>
            <a:r>
              <a:rPr lang="fr-FR" sz="1400" i="1" kern="0" dirty="0" smtClean="0"/>
              <a:t> European </a:t>
            </a:r>
            <a:r>
              <a:rPr lang="fr-FR" sz="1400" i="1" kern="0" dirty="0" err="1" smtClean="0"/>
              <a:t>project</a:t>
            </a:r>
            <a:endParaRPr lang="fr-FR" sz="1400" i="1" kern="0" dirty="0" smtClean="0"/>
          </a:p>
          <a:p>
            <a:pPr marL="342900" indent="-342900" algn="just" eaLnBrk="0" hangingPunct="0">
              <a:buClr>
                <a:srgbClr val="348834"/>
              </a:buClr>
              <a:defRPr/>
            </a:pPr>
            <a:endParaRPr lang="fr-FR" sz="1400" b="1" u="sng" kern="0" dirty="0" smtClean="0"/>
          </a:p>
          <a:p>
            <a:pPr marL="342900" indent="-342900" algn="just" eaLnBrk="0" hangingPunct="0">
              <a:buClr>
                <a:srgbClr val="348834"/>
              </a:buClr>
              <a:defRPr/>
            </a:pPr>
            <a:endParaRPr lang="fr-FR" sz="8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r>
              <a:rPr lang="fr-FR" sz="1400" b="1" kern="0" dirty="0" err="1" smtClean="0"/>
              <a:t>Identify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where</a:t>
            </a:r>
            <a:r>
              <a:rPr lang="fr-FR" sz="1400" b="1" kern="0" dirty="0" smtClean="0"/>
              <a:t> d’Artagnan </a:t>
            </a:r>
            <a:r>
              <a:rPr lang="fr-FR" sz="1400" b="1" kern="0" dirty="0" err="1" smtClean="0"/>
              <a:t>was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really</a:t>
            </a:r>
            <a:r>
              <a:rPr lang="fr-FR" sz="1400" b="1" kern="0" dirty="0" smtClean="0"/>
              <a:t> been</a:t>
            </a:r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endParaRPr lang="fr-FR" sz="8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r>
              <a:rPr lang="fr-FR" sz="1400" b="1" kern="0" dirty="0" err="1" smtClean="0"/>
              <a:t>Every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FFE’s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committees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proposed</a:t>
            </a:r>
            <a:r>
              <a:rPr lang="fr-FR" sz="1400" b="1" kern="0" dirty="0" smtClean="0"/>
              <a:t> an </a:t>
            </a:r>
            <a:r>
              <a:rPr lang="fr-FR" sz="1400" b="1" kern="0" dirty="0" err="1" smtClean="0"/>
              <a:t>itinerary</a:t>
            </a:r>
            <a:r>
              <a:rPr lang="fr-FR" sz="1400" b="1" kern="0" dirty="0" smtClean="0"/>
              <a:t> on </a:t>
            </a:r>
            <a:r>
              <a:rPr lang="fr-FR" sz="1400" b="1" kern="0" dirty="0" err="1" smtClean="0"/>
              <a:t>its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territory</a:t>
            </a:r>
            <a:endParaRPr lang="fr-FR" sz="14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endParaRPr lang="fr-FR" sz="8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r>
              <a:rPr lang="fr-FR" sz="1400" b="1" kern="0" dirty="0" smtClean="0"/>
              <a:t>FFE and AERA association </a:t>
            </a:r>
            <a:r>
              <a:rPr lang="fr-FR" sz="1400" b="1" kern="0" dirty="0" err="1" smtClean="0"/>
              <a:t>validate</a:t>
            </a:r>
            <a:r>
              <a:rPr lang="fr-FR" sz="1400" b="1" kern="0" dirty="0" smtClean="0"/>
              <a:t> the propositions</a:t>
            </a:r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endParaRPr lang="fr-FR" sz="8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r>
              <a:rPr lang="fr-FR" sz="1400" b="1" kern="0" dirty="0" err="1" smtClean="0"/>
              <a:t>Tracks</a:t>
            </a:r>
            <a:r>
              <a:rPr lang="fr-FR" sz="1400" b="1" kern="0" dirty="0" smtClean="0"/>
              <a:t> and </a:t>
            </a:r>
            <a:r>
              <a:rPr lang="fr-FR" sz="1400" b="1" kern="0" dirty="0" err="1" smtClean="0"/>
              <a:t>waypoints</a:t>
            </a:r>
            <a:r>
              <a:rPr lang="fr-FR" sz="1400" b="1" kern="0" dirty="0" smtClean="0"/>
              <a:t> are </a:t>
            </a:r>
            <a:r>
              <a:rPr lang="fr-FR" sz="1400" b="1" kern="0" dirty="0" err="1" smtClean="0"/>
              <a:t>digitized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with</a:t>
            </a:r>
            <a:r>
              <a:rPr lang="fr-FR" sz="1400" b="1" kern="0" dirty="0" smtClean="0"/>
              <a:t> the GIS </a:t>
            </a:r>
            <a:r>
              <a:rPr lang="fr-FR" sz="1400" b="1" kern="0" dirty="0" err="1" smtClean="0"/>
              <a:t>tool</a:t>
            </a:r>
            <a:endParaRPr lang="fr-FR" sz="14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endParaRPr lang="fr-FR" sz="8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r>
              <a:rPr lang="fr-FR" sz="1400" b="1" kern="0" dirty="0" smtClean="0"/>
              <a:t>Promotion </a:t>
            </a:r>
            <a:r>
              <a:rPr lang="fr-FR" sz="1400" b="1" kern="0" dirty="0" err="1" smtClean="0"/>
              <a:t>through</a:t>
            </a:r>
            <a:r>
              <a:rPr lang="fr-FR" sz="1400" b="1" kern="0" dirty="0" smtClean="0"/>
              <a:t> a web </a:t>
            </a:r>
            <a:r>
              <a:rPr lang="fr-FR" sz="1400" b="1" kern="0" dirty="0" err="1" smtClean="0"/>
              <a:t>cartographic</a:t>
            </a:r>
            <a:r>
              <a:rPr lang="fr-FR" sz="1400" b="1" kern="0" dirty="0" smtClean="0"/>
              <a:t> application</a:t>
            </a:r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endParaRPr lang="fr-FR" sz="8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r>
              <a:rPr lang="fr-FR" sz="1400" b="1" kern="0" dirty="0" err="1" smtClean="0"/>
              <a:t>Continuous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updating</a:t>
            </a:r>
            <a:r>
              <a:rPr lang="fr-FR" sz="1400" b="1" kern="0" dirty="0" smtClean="0"/>
              <a:t> of the </a:t>
            </a:r>
            <a:r>
              <a:rPr lang="fr-FR" sz="1400" b="1" kern="0" dirty="0" err="1" smtClean="0"/>
              <a:t>cartographic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database</a:t>
            </a:r>
            <a:endParaRPr lang="fr-FR" sz="1400" b="1" kern="0" dirty="0" smtClean="0"/>
          </a:p>
          <a:p>
            <a:pPr marL="342900" indent="-342900" algn="just" eaLnBrk="0" hangingPunct="0">
              <a:buClr>
                <a:srgbClr val="348834"/>
              </a:buClr>
              <a:buFont typeface="Wingdings" pitchFamily="2" charset="2"/>
              <a:buChar char="Ø"/>
              <a:defRPr/>
            </a:pPr>
            <a:endParaRPr lang="fr-FR" sz="1200" b="1" kern="0" dirty="0">
              <a:solidFill>
                <a:srgbClr val="009D57"/>
              </a:solidFill>
              <a:latin typeface="+mn-lt"/>
            </a:endParaRPr>
          </a:p>
        </p:txBody>
      </p:sp>
      <p:pic>
        <p:nvPicPr>
          <p:cNvPr id="2" name="Picture 2" descr="L:\10 Infrastructures\Itinéraires Carto\PROJETS Itinéraires\GIE\Projets\Candidatures potentielles\Route d'Artagnan\Photos\MOUSQUETAIRE-WEB Crédit T. SAME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505805"/>
            <a:ext cx="2736304" cy="1935549"/>
          </a:xfrm>
          <a:prstGeom prst="rect">
            <a:avLst/>
          </a:prstGeom>
          <a:noFill/>
        </p:spPr>
      </p:pic>
      <p:pic>
        <p:nvPicPr>
          <p:cNvPr id="1027" name="Picture 3" descr="L:\10 Infrastructures\Itinéraires Carto\PROJETS Itinéraires\GIE\Projets\Candidatures potentielles\Route d'Artagnan\Photos\d´Artagnan in Lupiac 02.jpg"/>
          <p:cNvPicPr>
            <a:picLocks noChangeAspect="1" noChangeArrowheads="1"/>
          </p:cNvPicPr>
          <p:nvPr/>
        </p:nvPicPr>
        <p:blipFill>
          <a:blip r:embed="rId6" cstate="print"/>
          <a:srcRect l="5405" t="12913"/>
          <a:stretch>
            <a:fillRect/>
          </a:stretch>
        </p:blipFill>
        <p:spPr bwMode="auto">
          <a:xfrm>
            <a:off x="3830900" y="1505804"/>
            <a:ext cx="2520280" cy="192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933056"/>
            <a:ext cx="3024336" cy="2880320"/>
          </a:xfrm>
        </p:spPr>
        <p:txBody>
          <a:bodyPr>
            <a:normAutofit fontScale="92500"/>
          </a:bodyPr>
          <a:lstStyle/>
          <a:p>
            <a:pPr algn="ctr">
              <a:buFont typeface="Wingdings 3" pitchFamily="18" charset="2"/>
              <a:buNone/>
            </a:pPr>
            <a:r>
              <a:rPr lang="fr-FR" sz="2700" b="1" dirty="0" smtClean="0">
                <a:solidFill>
                  <a:srgbClr val="348834"/>
                </a:solidFill>
              </a:rPr>
              <a:t>FFE Tourisme – CNTE</a:t>
            </a:r>
          </a:p>
          <a:p>
            <a:pPr algn="ctr">
              <a:buFont typeface="Wingdings 3" pitchFamily="18" charset="2"/>
              <a:buNone/>
            </a:pPr>
            <a:r>
              <a:rPr lang="fr-FR" sz="2000" b="1" dirty="0" smtClean="0">
                <a:solidFill>
                  <a:srgbClr val="348834"/>
                </a:solidFill>
              </a:rPr>
              <a:t>Rémi THORET</a:t>
            </a:r>
            <a:endParaRPr lang="fr-FR" sz="2000" dirty="0" smtClean="0"/>
          </a:p>
          <a:p>
            <a:pPr algn="ctr">
              <a:buFont typeface="Wingdings 3" pitchFamily="18" charset="2"/>
              <a:buNone/>
            </a:pPr>
            <a:endParaRPr lang="fr-FR" sz="1700" dirty="0" smtClean="0"/>
          </a:p>
          <a:p>
            <a:pPr algn="ctr">
              <a:buFont typeface="Wingdings 3" pitchFamily="18" charset="2"/>
              <a:buNone/>
            </a:pPr>
            <a:r>
              <a:rPr lang="fr-FR" sz="2000" dirty="0" smtClean="0"/>
              <a:t>remi.thoret@ffe.com</a:t>
            </a:r>
          </a:p>
          <a:p>
            <a:pPr algn="ctr">
              <a:buFont typeface="Wingdings 3" pitchFamily="18" charset="2"/>
              <a:buNone/>
            </a:pPr>
            <a:endParaRPr lang="fr-FR" sz="1700" dirty="0" smtClean="0"/>
          </a:p>
          <a:p>
            <a:pPr algn="ctr">
              <a:buFont typeface="Wingdings 3" pitchFamily="18" charset="2"/>
              <a:buNone/>
            </a:pPr>
            <a:r>
              <a:rPr lang="fr-FR" sz="2000" dirty="0" smtClean="0"/>
              <a:t>Tel : +33 (0)2 54 94 46 87</a:t>
            </a:r>
          </a:p>
          <a:p>
            <a:pPr algn="ctr">
              <a:buFont typeface="Wingdings 3" pitchFamily="18" charset="2"/>
              <a:buNone/>
            </a:pPr>
            <a:endParaRPr lang="fr-FR" sz="1700" dirty="0" smtClean="0"/>
          </a:p>
          <a:p>
            <a:pPr algn="ctr">
              <a:buNone/>
            </a:pPr>
            <a:r>
              <a:rPr lang="fr-FR" sz="2000" dirty="0" smtClean="0">
                <a:hlinkClick r:id="rId3"/>
              </a:rPr>
              <a:t>www.ffe.com/tourisme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48652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 for your attention</a:t>
            </a:r>
            <a:endParaRPr lang="fr-FR" sz="3600" b="1" dirty="0"/>
          </a:p>
        </p:txBody>
      </p:sp>
      <p:pic>
        <p:nvPicPr>
          <p:cNvPr id="8" name="Image 7" descr="Bandeau m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1"/>
            <a:ext cx="9144000" cy="1507983"/>
          </a:xfrm>
          <a:prstGeom prst="rect">
            <a:avLst/>
          </a:prstGeom>
        </p:spPr>
      </p:pic>
      <p:pic>
        <p:nvPicPr>
          <p:cNvPr id="7" name="Picture 2" descr="W:\Tourisme\01_Logos-visuels\Logos\partenaires actuels\FITE\FITElogo_RVB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45804"/>
            <a:ext cx="1243236" cy="1243236"/>
          </a:xfrm>
          <a:prstGeom prst="rect">
            <a:avLst/>
          </a:prstGeom>
          <a:noFill/>
        </p:spPr>
      </p:pic>
      <p:pic>
        <p:nvPicPr>
          <p:cNvPr id="2050" name="Picture 2" descr="W:\Tourisme\01_Logos-visuels\Logos\FFE CNTE\FFE\FFE_FEDERATION_3CO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81790"/>
            <a:ext cx="1526314" cy="1235242"/>
          </a:xfrm>
          <a:prstGeom prst="rect">
            <a:avLst/>
          </a:prstGeom>
          <a:noFill/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724128" y="4221088"/>
            <a:ext cx="3024336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FITE</a:t>
            </a:r>
            <a:endParaRPr kumimoji="0" lang="fr-FR" sz="2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fr-FR" sz="2000" dirty="0" smtClean="0">
                <a:hlinkClick r:id="rId7"/>
              </a:rPr>
              <a:t>info@fite-net.org</a:t>
            </a:r>
            <a:endParaRPr lang="fr-FR" sz="2000" dirty="0" smtClean="0"/>
          </a:p>
          <a:p>
            <a:pPr marL="342900" lvl="0" indent="-342900" algn="ctr">
              <a:spcBef>
                <a:spcPct val="20000"/>
              </a:spcBef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 : </a:t>
            </a:r>
            <a:r>
              <a:rPr lang="fr-FR" sz="2000" dirty="0" smtClean="0"/>
              <a:t>+33 (0)2 54 94 46 85 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lang="fr-FR" sz="1600" dirty="0" smtClean="0">
              <a:hlinkClick r:id="rId8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fr-FR" sz="2000" dirty="0" smtClean="0">
                <a:hlinkClick r:id="rId8"/>
              </a:rPr>
              <a:t>www.fite-net.org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337</Words>
  <Application>Microsoft Office PowerPoint</Application>
  <PresentationFormat>Affichage à l'écran (4:3)</PresentationFormat>
  <Paragraphs>119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2_Conception personnalisée</vt:lpstr>
      <vt:lpstr>1_Conception personnalisée</vt:lpstr>
      <vt:lpstr>Conception personnalisée</vt:lpstr>
      <vt:lpstr>GIS project of digitization of Equestrian Tourism routes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FFE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Agathe_Legendre</dc:creator>
  <cp:lastModifiedBy>Rémi Thoret</cp:lastModifiedBy>
  <cp:revision>1122</cp:revision>
  <dcterms:created xsi:type="dcterms:W3CDTF">2013-05-24T07:53:58Z</dcterms:created>
  <dcterms:modified xsi:type="dcterms:W3CDTF">2017-02-14T09:30:03Z</dcterms:modified>
</cp:coreProperties>
</file>