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660" r:id="rId2"/>
    <p:sldId id="1976" r:id="rId3"/>
    <p:sldId id="1505" r:id="rId4"/>
    <p:sldId id="1937" r:id="rId5"/>
    <p:sldId id="1887" r:id="rId6"/>
    <p:sldId id="1971" r:id="rId7"/>
    <p:sldId id="1967" r:id="rId8"/>
    <p:sldId id="1970" r:id="rId9"/>
    <p:sldId id="1515" r:id="rId10"/>
    <p:sldId id="1996" r:id="rId11"/>
    <p:sldId id="1897" r:id="rId12"/>
    <p:sldId id="1898" r:id="rId13"/>
    <p:sldId id="1899" r:id="rId14"/>
    <p:sldId id="1900" r:id="rId15"/>
    <p:sldId id="1901" r:id="rId16"/>
    <p:sldId id="1902" r:id="rId17"/>
    <p:sldId id="1987" r:id="rId18"/>
    <p:sldId id="1988" r:id="rId19"/>
    <p:sldId id="1989" r:id="rId20"/>
    <p:sldId id="1942" r:id="rId21"/>
    <p:sldId id="2023" r:id="rId22"/>
    <p:sldId id="1852" r:id="rId23"/>
    <p:sldId id="193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390"/>
    <a:srgbClr val="BF504C"/>
    <a:srgbClr val="FFFFFF"/>
    <a:srgbClr val="A20E1F"/>
    <a:srgbClr val="0D3F86"/>
    <a:srgbClr val="0E438E"/>
    <a:srgbClr val="0D4394"/>
    <a:srgbClr val="6E3406"/>
    <a:srgbClr val="000061"/>
    <a:srgbClr val="F6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21260" autoAdjust="0"/>
    <p:restoredTop sz="81723" autoAdjust="0"/>
  </p:normalViewPr>
  <p:slideViewPr>
    <p:cSldViewPr snapToGrid="0" snapToObjects="1">
      <p:cViewPr varScale="1">
        <p:scale>
          <a:sx n="66" d="100"/>
          <a:sy n="66" d="100"/>
        </p:scale>
        <p:origin x="-2016" y="-112"/>
      </p:cViewPr>
      <p:guideLst>
        <p:guide orient="horz" pos="3034"/>
        <p:guide pos="2658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1872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F3F2B-8C10-EE42-B077-7B0FBEB80A05}" type="datetime1">
              <a:rPr lang="en-GB" smtClean="0"/>
              <a:t>15/02/19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 smtClean="0"/>
              <a:t>ENAT - Ambrose - Doha, 2018-03-26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62A3-4366-FD42-ABCA-7620293586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2948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3636F-23D4-8947-9E6A-EEFAC4DB4E00}" type="datetime1">
              <a:rPr lang="en-GB" smtClean="0"/>
              <a:t>15/02/19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 smtClean="0"/>
              <a:t>ENAT - Ambrose - Doha, 2018-03-26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D071D-EEFF-4A49-9BF2-2671ACC1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921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7D81F-A86D-714D-AC89-0D28D93801EB}" type="slidenum">
              <a:rPr lang="en-GB" sz="1200"/>
              <a:pPr eaLnBrk="1" hangingPunct="1"/>
              <a:t>1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ts val="450"/>
              </a:spcBef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SzPct val="100000"/>
            </a:pPr>
            <a:fld id="{9F9CA57C-D9C2-1F45-A028-43555EBA638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SzPct val="100000"/>
              </a:pPr>
              <a:t>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5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smtClean="0"/>
              <a:t>ENAT - Ambrose - Doha, 2018-03-26 </a:t>
            </a:r>
            <a:endParaRPr lang="en-GB" sz="1200"/>
          </a:p>
        </p:txBody>
      </p:sp>
      <p:sp>
        <p:nvSpPr>
          <p:cNvPr id="23559" name="Header Placeholder 2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>
              <a:tabLst/>
            </a:pPr>
            <a:r>
              <a:rPr lang="en-GB" dirty="0" smtClean="0"/>
              <a:t>   </a:t>
            </a:r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r>
              <a:rPr lang="en-GB" dirty="0" smtClean="0"/>
              <a:t>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682CF-BF99-471F-989C-167EF8249D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09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smtClean="0">
                <a:solidFill>
                  <a:prstClr val="black"/>
                </a:solidFill>
                <a:latin typeface="Calibri"/>
              </a:rPr>
              <a:t>ENAT - Ambrose - Doha, 2018-03-26 </a:t>
            </a:r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10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>
              <a:tabLst/>
            </a:pPr>
            <a:r>
              <a:rPr lang="da-DK" b="1" dirty="0" smtClean="0"/>
              <a:t>.          </a:t>
            </a:r>
            <a:endParaRPr lang="en-GB" b="1" dirty="0" smtClean="0"/>
          </a:p>
          <a:p>
            <a:pPr defTabSz="914400">
              <a:tabLst/>
            </a:pPr>
            <a:r>
              <a:rPr lang="en-GB" dirty="0" smtClean="0"/>
              <a:t>   </a:t>
            </a:r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r>
              <a:rPr lang="en-GB" dirty="0" smtClean="0"/>
              <a:t>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682CF-BF99-471F-989C-167EF8249D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09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smtClean="0">
                <a:solidFill>
                  <a:prstClr val="black"/>
                </a:solidFill>
                <a:latin typeface="Calibri"/>
              </a:rPr>
              <a:t>ENAT - Ambrose - Doha, 2018-03-26 </a:t>
            </a:r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10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914E1-04AC-9647-9B94-0A932CB709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ENAT - Ambrose - Doha, 2018-03-26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96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914E1-04AC-9647-9B94-0A932CB709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ENAT - Ambrose - Doha, 2018-03-26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9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ENAT - Ambrose - Doha, 2018-03-26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13D33-9D5E-414C-8541-08049C04ED5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90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ENAT - Ambrose - Doha, 2018-03-26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13D33-9D5E-414C-8541-08049C04ED5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90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DAEC59-3487-4941-8FE3-B8453E01B3BD}" type="slidenum">
              <a:rPr lang="en-GB" sz="1200">
                <a:latin typeface="Calibri" charset="0"/>
                <a:cs typeface="Arial" charset="0"/>
              </a:rPr>
              <a:pPr eaLnBrk="1" hangingPunct="1"/>
              <a:t>20</a:t>
            </a:fld>
            <a:endParaRPr lang="en-GB" sz="1200">
              <a:latin typeface="Calibri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ENAT - Ambrose - Doha, 2018-03-26 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7D81F-A86D-714D-AC89-0D28D93801EB}" type="slidenum">
              <a:rPr lang="en-GB" sz="1200"/>
              <a:pPr eaLnBrk="1" hangingPunct="1"/>
              <a:t>21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</a:pPr>
            <a:endParaRPr lang="el-GR">
              <a:latin typeface="Arial" charset="0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SzPct val="100000"/>
            </a:pPr>
            <a:fld id="{9F9CA57C-D9C2-1F45-A028-43555EBA638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SzPct val="100000"/>
              </a:pPr>
              <a:t>21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5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smtClean="0"/>
              <a:t>ENAT - Ambrose - Doha, 2018-03-26 </a:t>
            </a:r>
            <a:endParaRPr lang="en-GB" sz="1200"/>
          </a:p>
        </p:txBody>
      </p:sp>
      <p:sp>
        <p:nvSpPr>
          <p:cNvPr id="23559" name="Header Placeholder 2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756565-734B-D643-94F5-6CC21AFDBC49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</a:pPr>
            <a:endParaRPr lang="el-GR" dirty="0">
              <a:latin typeface="Arial" charset="0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SzPct val="100000"/>
            </a:pPr>
            <a:fld id="{2B6719B9-E59E-0949-BE57-85E661E3A79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SzPct val="100000"/>
              </a:pPr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5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smtClean="0"/>
              <a:t>ENAT - Ambrose - Doha, 2018-03-26 </a:t>
            </a:r>
            <a:endParaRPr lang="en-GB" sz="1200"/>
          </a:p>
        </p:txBody>
      </p:sp>
      <p:sp>
        <p:nvSpPr>
          <p:cNvPr id="23559" name="Header Placeholder 2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6159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756565-734B-D643-94F5-6CC21AFDBC49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</a:pPr>
            <a:endParaRPr lang="el-GR" dirty="0">
              <a:latin typeface="Arial" charset="0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SzPct val="100000"/>
            </a:pPr>
            <a:fld id="{2B6719B9-E59E-0949-BE57-85E661E3A79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55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smtClean="0"/>
              <a:t>ENAT - Ambrose - Doha, 2018-03-26 </a:t>
            </a:r>
            <a:endParaRPr lang="en-GB" sz="1200"/>
          </a:p>
        </p:txBody>
      </p:sp>
      <p:sp>
        <p:nvSpPr>
          <p:cNvPr id="23559" name="Header Placeholder 2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6159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71F7D6-938F-0C49-A810-E06F87E2807F}" type="datetime1">
              <a:rPr lang="en-GB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ENAT - Ambrose - Doha, 2018-03-26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5B9F07-3FF4-9849-8420-A4DE0CB711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charset="0"/>
            </a:endParaRPr>
          </a:p>
        </p:txBody>
      </p:sp>
      <p:sp>
        <p:nvSpPr>
          <p:cNvPr id="58372" name="Header Placeholder 3"/>
          <p:cNvSpPr>
            <a:spLocks noGrp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z="1800"/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smtClean="0">
                <a:latin typeface="Arial" charset="0"/>
                <a:ea typeface="ＭＳ Ｐゴシック" pitchFamily="34" charset="-128"/>
              </a:rPr>
              <a:t>ENAT - Ambrose - Doha, 2018-03-26 </a:t>
            </a:r>
            <a:endParaRPr lang="en-GB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0CC13-0090-4B76-A92C-95FB81D279D7}" type="slidenum">
              <a:rPr lang="en-GB" smtClean="0">
                <a:latin typeface="Arial" charset="0"/>
              </a:rPr>
              <a:pPr/>
              <a:t>8</a:t>
            </a:fld>
            <a:endParaRPr lang="en-GB" smtClean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D6DA47B-37A0-D747-B1AC-6E85F51FC205}" type="datetime1">
              <a:rPr lang="en-GB" smtClean="0"/>
              <a:t>15/02/19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9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>
              <a:tabLst/>
            </a:pPr>
            <a:endParaRPr lang="en-GB" dirty="0" smtClean="0">
              <a:latin typeface="Arial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DA6D-E965-41BF-88F4-13FE111BA4CB}" type="slidenum">
              <a:rPr lang="en-GB" smtClean="0">
                <a:latin typeface="Arial" charset="0"/>
              </a:rPr>
              <a:pPr/>
              <a:t>9</a:t>
            </a:fld>
            <a:endParaRPr lang="en-GB" smtClean="0">
              <a:latin typeface="Arial" charset="0"/>
            </a:endParaRPr>
          </a:p>
        </p:txBody>
      </p:sp>
      <p:sp>
        <p:nvSpPr>
          <p:cNvPr id="66565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latin typeface="Arial" charset="0"/>
              </a:rPr>
              <a:t>ENAT - Ambrose - Doha, 2018-03-26 </a:t>
            </a:r>
            <a:endParaRPr lang="en-GB" smtClean="0">
              <a:latin typeface="Arial" charset="0"/>
            </a:endParaRPr>
          </a:p>
        </p:txBody>
      </p:sp>
      <p:sp>
        <p:nvSpPr>
          <p:cNvPr id="88070" name="Header Placeholder 2"/>
          <p:cNvSpPr>
            <a:spLocks noGrp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4B4ABA-F56C-D24E-9AE3-1A44E361A5A7}" type="datetime1">
              <a:rPr lang="en-GB" smtClean="0"/>
              <a:t>15/02/19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0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MS P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smtClean="0"/>
              <a:t>ENAT - Ambrose - Doha, 2018-03-26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>
              <a:tabLst/>
            </a:pPr>
            <a:r>
              <a:rPr lang="en-GB" dirty="0" smtClean="0"/>
              <a:t>   </a:t>
            </a:r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r>
              <a:rPr lang="en-GB" dirty="0" smtClean="0"/>
              <a:t>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682CF-BF99-471F-989C-167EF8249D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09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smtClean="0">
                <a:solidFill>
                  <a:prstClr val="black"/>
                </a:solidFill>
                <a:latin typeface="Calibri"/>
              </a:rPr>
              <a:t>ENAT - Ambrose - Doha, 2018-03-26 </a:t>
            </a:r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10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>
              <a:tabLst/>
            </a:pPr>
            <a:r>
              <a:rPr lang="en-GB" dirty="0" smtClean="0"/>
              <a:t>   </a:t>
            </a:r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endParaRPr lang="en-GB" dirty="0" smtClean="0"/>
          </a:p>
          <a:p>
            <a:pPr defTabSz="914400">
              <a:tabLst/>
            </a:pPr>
            <a:r>
              <a:rPr lang="en-GB" dirty="0" smtClean="0"/>
              <a:t>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682CF-BF99-471F-989C-167EF8249D5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09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smtClean="0">
                <a:solidFill>
                  <a:prstClr val="black"/>
                </a:solidFill>
                <a:latin typeface="Calibri"/>
              </a:rPr>
              <a:t>ENAT - Ambrose - Doha, 2018-03-26 </a:t>
            </a:r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10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10459" cy="365125"/>
          </a:xfrm>
        </p:spPr>
        <p:txBody>
          <a:bodyPr/>
          <a:lstStyle/>
          <a:p>
            <a:fld id="{79269B48-81E1-E547-AD47-5ACAC4E216C8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8907" y="636311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08776" y="6356350"/>
            <a:ext cx="1178024" cy="365125"/>
          </a:xfrm>
        </p:spPr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3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C06-46A7-EC46-AC66-E75E50C01266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3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16EA-FA60-364A-A361-0EC52C7E6633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5753" y="3074660"/>
            <a:ext cx="5764833" cy="3051501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293" indent="0">
              <a:buNone/>
              <a:defRPr/>
            </a:lvl3pPr>
            <a:lvl4pPr marL="1371440" indent="0">
              <a:buNone/>
              <a:defRPr/>
            </a:lvl4pPr>
            <a:lvl5pPr marL="182858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418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795" y="551940"/>
            <a:ext cx="3807922" cy="404164"/>
          </a:xfrm>
          <a:prstGeom prst="rect">
            <a:avLst/>
          </a:prstGeom>
        </p:spPr>
        <p:txBody>
          <a:bodyPr lIns="91429" tIns="45715" rIns="91429" bIns="45715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130" y="2074175"/>
            <a:ext cx="3632273" cy="4227656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457147" indent="0">
              <a:buNone/>
              <a:defRPr/>
            </a:lvl2pPr>
            <a:lvl3pPr marL="914293" indent="0">
              <a:buNone/>
              <a:defRPr/>
            </a:lvl3pPr>
            <a:lvl4pPr marL="1371440" indent="0">
              <a:buNone/>
              <a:defRPr/>
            </a:lvl4pPr>
            <a:lvl5pPr marL="182858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292" y="573063"/>
            <a:ext cx="586507" cy="365125"/>
          </a:xfrm>
          <a:prstGeom prst="rect">
            <a:avLst/>
          </a:prstGeom>
        </p:spPr>
        <p:txBody>
          <a:bodyPr lIns="91429" tIns="45715" rIns="91429" bIns="45715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4D06D0B-8331-C24A-88CE-7D78978E6C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90627" y="746404"/>
            <a:ext cx="5919468" cy="473974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2200" b="1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524408" y="2074530"/>
            <a:ext cx="3042783" cy="4227301"/>
          </a:xfrm>
          <a:prstGeom prst="rect">
            <a:avLst/>
          </a:prstGeom>
        </p:spPr>
        <p:txBody>
          <a:bodyPr vert="horz"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72905" y="6466323"/>
            <a:ext cx="8196065" cy="3637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© Copyright 2015 My Community All rights reserved. No part of this presentation in all its property may be used or reproduced in any form without a written permission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30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7103"/>
            <a:ext cx="8229600" cy="89017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ABC9-B490-264A-ADBA-F5765DEC0994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45336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08776" y="6356350"/>
            <a:ext cx="1178024" cy="365125"/>
          </a:xfrm>
        </p:spPr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6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432C-C110-CB41-BF03-D3F9FA095A3F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9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B4DE-5CD2-C14F-9FC5-23BD732629C9}" type="datetime1">
              <a:rPr lang="en-GB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4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5BA0-FB5F-4341-8C0D-B873A788D9B6}" type="datetime1">
              <a:rPr lang="en-GB" smtClean="0"/>
              <a:t>15/02/19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9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23F-D351-9B47-8CC5-C8676F5BCEB2}" type="datetime1">
              <a:rPr lang="en-GB" smtClean="0"/>
              <a:t>15/02/19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CCBB-2595-2F41-8D1E-E10E199EF78F}" type="datetime1">
              <a:rPr lang="en-GB" smtClean="0"/>
              <a:t>15/02/19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6A77-FF8D-D246-8136-D53B00667EC2}" type="datetime1">
              <a:rPr lang="en-GB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6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66E8-AADA-054C-BE0F-D84FDECC8F43}" type="datetime1">
              <a:rPr lang="en-GB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6009-9201-2A4F-986A-DA36CE878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9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285" y="274638"/>
            <a:ext cx="72353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A6275-6D60-D245-B62B-340EE8C38F9D}" type="datetime1">
              <a:rPr lang="en-GB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373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28" y="6356350"/>
            <a:ext cx="9337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A6009-9201-2A4F-986A-DA36CE8784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1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  <p:sldLayoutId id="2147483753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ntou.org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ibletourism.org" TargetMode="External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enat@accessibletourism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.com/" TargetMode="External"/><Relationship Id="rId4" Type="http://schemas.openxmlformats.org/officeDocument/2006/relationships/hyperlink" Target="http://www.accessibletourism.org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82842" y="2023917"/>
            <a:ext cx="7654430" cy="39233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109342" y="2389553"/>
            <a:ext cx="6958574" cy="323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 smtClean="0">
                <a:solidFill>
                  <a:srgbClr val="0D4390"/>
                </a:solidFill>
              </a:rPr>
              <a:t>Challenges for Rural </a:t>
            </a:r>
            <a:r>
              <a:rPr lang="en-GB" sz="3200" b="1" dirty="0">
                <a:solidFill>
                  <a:srgbClr val="0D4390"/>
                </a:solidFill>
              </a:rPr>
              <a:t>A</a:t>
            </a:r>
            <a:r>
              <a:rPr lang="en-GB" sz="3200" b="1" dirty="0" smtClean="0">
                <a:solidFill>
                  <a:srgbClr val="0D4390"/>
                </a:solidFill>
              </a:rPr>
              <a:t>reas: Accessibility of Tourism Services </a:t>
            </a:r>
            <a:endParaRPr lang="en-GB" sz="2000" dirty="0" smtClean="0"/>
          </a:p>
          <a:p>
            <a:pPr algn="ctr"/>
            <a:r>
              <a:rPr lang="en-GB" sz="2000" dirty="0" smtClean="0"/>
              <a:t>.</a:t>
            </a:r>
            <a:endParaRPr lang="en-US" sz="2000" dirty="0"/>
          </a:p>
          <a:p>
            <a:pPr algn="ctr"/>
            <a:r>
              <a:rPr lang="en-GB" dirty="0" smtClean="0"/>
              <a:t>ENTE FIERA PROMOBERG</a:t>
            </a:r>
            <a:br>
              <a:rPr lang="en-GB" dirty="0" smtClean="0"/>
            </a:br>
            <a:r>
              <a:rPr lang="en-GB" dirty="0" smtClean="0"/>
              <a:t>Bergamo, 15 February 2019</a:t>
            </a:r>
          </a:p>
          <a:p>
            <a:pPr algn="ctr"/>
            <a:endParaRPr lang="en-GB" sz="2000" dirty="0"/>
          </a:p>
          <a:p>
            <a:pPr algn="ctr"/>
            <a:r>
              <a:rPr lang="en-GB" b="1" dirty="0" smtClean="0"/>
              <a:t>Ivor Ambrose</a:t>
            </a:r>
          </a:p>
          <a:p>
            <a:pPr algn="ctr"/>
            <a:r>
              <a:rPr lang="en-GB" sz="2000" dirty="0" smtClean="0"/>
              <a:t>Managing Director</a:t>
            </a:r>
            <a:endParaRPr lang="en-GB" sz="2000" dirty="0"/>
          </a:p>
          <a:p>
            <a:pPr algn="ctr"/>
            <a:r>
              <a:rPr lang="en-GB" sz="2000" b="1" dirty="0" smtClean="0"/>
              <a:t>ENAT - European Network for Accessible Tourism</a:t>
            </a:r>
            <a:br>
              <a:rPr lang="en-GB" sz="2000" b="1" dirty="0" smtClean="0"/>
            </a:br>
            <a:r>
              <a:rPr lang="en-GB" sz="2000" dirty="0" smtClean="0"/>
              <a:t>Non-Profit Association.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42" y="306732"/>
            <a:ext cx="2790150" cy="1172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88" y="0"/>
            <a:ext cx="2049991" cy="20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676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feld 1"/>
          <p:cNvSpPr txBox="1">
            <a:spLocks noChangeArrowheads="1"/>
          </p:cNvSpPr>
          <p:nvPr/>
        </p:nvSpPr>
        <p:spPr bwMode="auto">
          <a:xfrm>
            <a:off x="122240" y="966731"/>
            <a:ext cx="8785225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algn="ctr"/>
            <a:r>
              <a:rPr lang="en-GB" sz="2700" b="1" dirty="0" smtClean="0">
                <a:hlinkClick r:id="rId3"/>
              </a:rPr>
              <a:t>https://Pantou.org</a:t>
            </a:r>
            <a:r>
              <a:rPr lang="en-GB" sz="2700" b="1" dirty="0" smtClean="0"/>
              <a:t> </a:t>
            </a:r>
          </a:p>
          <a:p>
            <a:pPr algn="ctr"/>
            <a:endParaRPr lang="en-GB" sz="2700" b="1" dirty="0"/>
          </a:p>
          <a:p>
            <a:pPr algn="ctr"/>
            <a:r>
              <a:rPr lang="en-GB" sz="2700" b="1" dirty="0" smtClean="0"/>
              <a:t>The Accessible </a:t>
            </a:r>
            <a:r>
              <a:rPr lang="en-GB" sz="2700" b="1" dirty="0"/>
              <a:t>Tourism </a:t>
            </a:r>
            <a:r>
              <a:rPr lang="en-GB" sz="2700" b="1" dirty="0" smtClean="0"/>
              <a:t>Directory</a:t>
            </a:r>
            <a:r>
              <a:rPr lang="en-GB" sz="2700" b="1" dirty="0"/>
              <a:t/>
            </a:r>
            <a:br>
              <a:rPr lang="en-GB" sz="2700" b="1" dirty="0"/>
            </a:br>
            <a:endParaRPr lang="de-DE" sz="2700" dirty="0">
              <a:solidFill>
                <a:srgbClr val="5A5519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1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4" y="5589589"/>
            <a:ext cx="1663701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 descr="enat_logo_300dpi_cmy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9" y="5565776"/>
            <a:ext cx="20335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464" y="1993900"/>
            <a:ext cx="50673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72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16" descr="mobile-ht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3150818"/>
            <a:ext cx="2160239" cy="121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1030656" y="2014650"/>
            <a:ext cx="6372820" cy="16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defTabSz="914295">
              <a:lnSpc>
                <a:spcPct val="90000"/>
              </a:lnSpc>
              <a:spcBef>
                <a:spcPct val="50000"/>
              </a:spcBef>
              <a:buSzPct val="150000"/>
              <a:buFontTx/>
              <a:buChar char="•"/>
            </a:pPr>
            <a:r>
              <a:rPr lang="en-GB" sz="2100" b="1" dirty="0">
                <a:solidFill>
                  <a:srgbClr val="93256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700" b="1" dirty="0">
                <a:solidFill>
                  <a:srgbClr val="93256E"/>
                </a:solidFill>
                <a:latin typeface="Arial"/>
                <a:cs typeface="Arial"/>
              </a:rPr>
              <a:t>Information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  - search, bookings, Websites,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		      mobile applications…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endParaRPr lang="en-GB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14295">
              <a:lnSpc>
                <a:spcPct val="80000"/>
              </a:lnSpc>
              <a:spcBef>
                <a:spcPct val="50000"/>
              </a:spcBef>
              <a:buSzPct val="150000"/>
            </a:pPr>
            <a:r>
              <a:rPr lang="en-GB" dirty="0">
                <a:solidFill>
                  <a:prstClr val="black"/>
                </a:solidFill>
                <a:latin typeface="Calibri"/>
              </a:rPr>
              <a:t/>
            </a:r>
            <a:br>
              <a:rPr lang="en-GB" dirty="0">
                <a:solidFill>
                  <a:prstClr val="black"/>
                </a:solidFill>
                <a:latin typeface="Calibri"/>
              </a:rPr>
            </a:br>
            <a:r>
              <a:rPr lang="en-GB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827088" y="1458913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Accessible… </a:t>
            </a:r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611560" y="1555527"/>
            <a:ext cx="8137525" cy="4249737"/>
          </a:xfrm>
          <a:prstGeom prst="rect">
            <a:avLst/>
          </a:prstGeom>
          <a:noFill/>
          <a:ln w="19050">
            <a:solidFill>
              <a:srgbClr val="93256E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defTabSz="914295"/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376" name="Picture 17" descr="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3212977"/>
            <a:ext cx="291900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979489" y="5847655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                   </a:t>
            </a:r>
          </a:p>
        </p:txBody>
      </p:sp>
      <p:pic>
        <p:nvPicPr>
          <p:cNvPr id="2" name="Picture 1" descr="Tivoli marin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2636914"/>
            <a:ext cx="2232248" cy="297924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42479" y="274638"/>
            <a:ext cx="8229601" cy="1143000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ctr" defTabSz="33256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Developing the tourism supply chain: </a:t>
            </a:r>
            <a:b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</a:b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			…the 4 essentials 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194116" y="6050667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           …throughout the entire delivery chain</a:t>
            </a:r>
          </a:p>
        </p:txBody>
      </p:sp>
    </p:spTree>
    <p:extLst>
      <p:ext uri="{BB962C8B-B14F-4D97-AF65-F5344CB8AC3E}">
        <p14:creationId xmlns:p14="http://schemas.microsoft.com/office/powerpoint/2010/main" val="26475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9" descr="toeg.1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3" y="3212975"/>
            <a:ext cx="1872208" cy="250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3166124" y="1989140"/>
            <a:ext cx="5977877" cy="114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defTabSz="914295">
              <a:lnSpc>
                <a:spcPct val="90000"/>
              </a:lnSpc>
              <a:spcBef>
                <a:spcPct val="50000"/>
              </a:spcBef>
              <a:buSzPct val="150000"/>
              <a:buFontTx/>
              <a:buChar char="•"/>
            </a:pPr>
            <a:r>
              <a:rPr lang="en-GB" sz="2700" b="1" dirty="0">
                <a:solidFill>
                  <a:srgbClr val="93256E"/>
                </a:solidFill>
                <a:latin typeface="Arial"/>
                <a:cs typeface="Arial"/>
              </a:rPr>
              <a:t> Transport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   - vehicles, terminals,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                           transfers, assistance…</a:t>
            </a:r>
          </a:p>
          <a:p>
            <a:pPr defTabSz="914295">
              <a:lnSpc>
                <a:spcPct val="80000"/>
              </a:lnSpc>
              <a:spcBef>
                <a:spcPct val="50000"/>
              </a:spcBef>
              <a:buSzPct val="150000"/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827088" y="1458913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Accessible… </a:t>
            </a:r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611560" y="1555527"/>
            <a:ext cx="8137525" cy="4249737"/>
          </a:xfrm>
          <a:prstGeom prst="rect">
            <a:avLst/>
          </a:prstGeom>
          <a:noFill/>
          <a:ln w="19050">
            <a:solidFill>
              <a:srgbClr val="93256E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defTabSz="914295"/>
            <a:endParaRPr lang="en-GB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377" name="Picture 18" descr="aeropla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204863"/>
            <a:ext cx="190810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5" y="3140967"/>
            <a:ext cx="3449960" cy="258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42479" y="274638"/>
            <a:ext cx="8229601" cy="1143000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ctr" defTabSz="33256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Developing the tourism supply chain: </a:t>
            </a:r>
            <a:b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</a:b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			…the 4 essentials 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979489" y="5847655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           …throughout the entire delivery chain</a:t>
            </a:r>
          </a:p>
        </p:txBody>
      </p:sp>
    </p:spTree>
    <p:extLst>
      <p:ext uri="{BB962C8B-B14F-4D97-AF65-F5344CB8AC3E}">
        <p14:creationId xmlns:p14="http://schemas.microsoft.com/office/powerpoint/2010/main" val="37693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MNAZ-tile-museum-p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39" y="2564903"/>
            <a:ext cx="199330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Scandic-Oslo_Airport-roo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05064"/>
            <a:ext cx="204997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7" descr="Innsbruck_christmas_20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99" y="2564903"/>
            <a:ext cx="18752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8" descr="Green-route_fund_Tambie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9" y="4005064"/>
            <a:ext cx="18242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2026850" y="1939009"/>
            <a:ext cx="7117152" cy="12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defTabSz="914295">
              <a:lnSpc>
                <a:spcPct val="80000"/>
              </a:lnSpc>
              <a:spcBef>
                <a:spcPct val="50000"/>
              </a:spcBef>
              <a:buSzPct val="150000"/>
              <a:buFontTx/>
              <a:buChar char="•"/>
            </a:pPr>
            <a:r>
              <a:rPr lang="en-GB" sz="2200" b="1" dirty="0">
                <a:solidFill>
                  <a:srgbClr val="93256E"/>
                </a:solidFill>
                <a:latin typeface="Arial"/>
                <a:cs typeface="Arial"/>
              </a:rPr>
              <a:t> </a:t>
            </a:r>
            <a:r>
              <a:rPr lang="en-GB" sz="2700" b="1" dirty="0">
                <a:solidFill>
                  <a:srgbClr val="93256E"/>
                </a:solidFill>
                <a:latin typeface="Arial"/>
                <a:cs typeface="Arial"/>
              </a:rPr>
              <a:t>Infrastructure</a:t>
            </a:r>
            <a:r>
              <a:rPr lang="en-GB" sz="2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GB" sz="2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attractions, accommodation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		       restaurants, streets, beaches… </a:t>
            </a:r>
            <a:r>
              <a:rPr lang="en-GB" sz="2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defTabSz="914295">
              <a:lnSpc>
                <a:spcPct val="70000"/>
              </a:lnSpc>
              <a:spcBef>
                <a:spcPct val="50000"/>
              </a:spcBef>
              <a:buSzPct val="150000"/>
            </a:pPr>
            <a:r>
              <a:rPr lang="en-GB" dirty="0">
                <a:solidFill>
                  <a:prstClr val="black"/>
                </a:solidFill>
                <a:latin typeface="Calibri"/>
              </a:rPr>
              <a:t/>
            </a:r>
            <a:br>
              <a:rPr lang="en-GB" dirty="0">
                <a:solidFill>
                  <a:prstClr val="black"/>
                </a:solidFill>
                <a:latin typeface="Calibri"/>
              </a:rPr>
            </a:br>
            <a:r>
              <a:rPr lang="en-GB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827088" y="1458913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Accessible… </a:t>
            </a:r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611560" y="1555527"/>
            <a:ext cx="8137525" cy="4249737"/>
          </a:xfrm>
          <a:prstGeom prst="rect">
            <a:avLst/>
          </a:prstGeom>
          <a:noFill/>
          <a:ln w="19050">
            <a:solidFill>
              <a:srgbClr val="93256E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defTabSz="914295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2479" y="274638"/>
            <a:ext cx="8229601" cy="1143000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ctr" defTabSz="33256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Developing the tourism supply chain: </a:t>
            </a:r>
            <a:b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</a:br>
            <a:r>
              <a:rPr lang="en-GB" sz="3300" dirty="0">
                <a:solidFill>
                  <a:srgbClr val="262626"/>
                </a:solidFill>
                <a:latin typeface="Arial"/>
                <a:cs typeface="Arial"/>
              </a:rPr>
              <a:t>			…the 4 essentials 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979489" y="5847655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           …throughout the entire delivery chain</a:t>
            </a:r>
          </a:p>
        </p:txBody>
      </p:sp>
    </p:spTree>
    <p:extLst>
      <p:ext uri="{BB962C8B-B14F-4D97-AF65-F5344CB8AC3E}">
        <p14:creationId xmlns:p14="http://schemas.microsoft.com/office/powerpoint/2010/main" val="39219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8" descr="ventaglio2 cop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260" y="4231564"/>
            <a:ext cx="2321225" cy="15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3708402" y="1989139"/>
            <a:ext cx="4373900" cy="252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defTabSz="914295">
              <a:lnSpc>
                <a:spcPct val="70000"/>
              </a:lnSpc>
              <a:spcBef>
                <a:spcPct val="50000"/>
              </a:spcBef>
              <a:buSzPct val="150000"/>
              <a:buFontTx/>
              <a:buChar char="•"/>
            </a:pPr>
            <a:r>
              <a:rPr lang="en-GB" sz="2700" b="1" dirty="0">
                <a:solidFill>
                  <a:srgbClr val="93256E"/>
                </a:solidFill>
                <a:latin typeface="Arial"/>
                <a:cs typeface="Arial"/>
              </a:rPr>
              <a:t> Services </a:t>
            </a:r>
            <a:r>
              <a:rPr lang="en-GB" sz="2200" b="1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</a:p>
          <a:p>
            <a:pPr defTabSz="914295">
              <a:spcBef>
                <a:spcPct val="50000"/>
              </a:spcBef>
              <a:buSzPct val="150000"/>
            </a:pP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- hospitality, packages, 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tourist guiding, excursions, 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special menus, activities, technical aids, 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personal assistance… </a:t>
            </a:r>
            <a:b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827088" y="1458913"/>
            <a:ext cx="8066087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Accessible… </a:t>
            </a:r>
          </a:p>
        </p:txBody>
      </p:sp>
      <p:sp>
        <p:nvSpPr>
          <p:cNvPr id="15375" name="Rectangle 16"/>
          <p:cNvSpPr>
            <a:spLocks noChangeArrowheads="1"/>
          </p:cNvSpPr>
          <p:nvPr/>
        </p:nvSpPr>
        <p:spPr bwMode="auto">
          <a:xfrm>
            <a:off x="611560" y="1555527"/>
            <a:ext cx="8137525" cy="4249737"/>
          </a:xfrm>
          <a:prstGeom prst="rect">
            <a:avLst/>
          </a:prstGeom>
          <a:noFill/>
          <a:ln w="19050">
            <a:solidFill>
              <a:srgbClr val="93256E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defTabSz="914295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11561" y="5847655"/>
            <a:ext cx="8434016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defTabSz="914295">
              <a:spcBef>
                <a:spcPct val="50000"/>
              </a:spcBef>
            </a:pPr>
            <a:r>
              <a:rPr lang="en-GB" sz="2300" b="1" dirty="0">
                <a:solidFill>
                  <a:srgbClr val="93256E"/>
                </a:solidFill>
                <a:latin typeface="Verdana" pitchFamily="34" charset="0"/>
              </a:rPr>
              <a:t>               …throughout the entire delivery chain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2479" y="274638"/>
            <a:ext cx="8229601" cy="1143000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ctr" defTabSz="33256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300">
                <a:solidFill>
                  <a:srgbClr val="262626"/>
                </a:solidFill>
                <a:latin typeface="Arial"/>
                <a:cs typeface="Arial"/>
              </a:rPr>
              <a:t>Developing the tourism supply chain: </a:t>
            </a:r>
            <a:br>
              <a:rPr lang="en-GB" sz="3300">
                <a:solidFill>
                  <a:srgbClr val="262626"/>
                </a:solidFill>
                <a:latin typeface="Arial"/>
                <a:cs typeface="Arial"/>
              </a:rPr>
            </a:br>
            <a:r>
              <a:rPr lang="en-GB" sz="3300">
                <a:solidFill>
                  <a:srgbClr val="262626"/>
                </a:solidFill>
                <a:latin typeface="Arial"/>
                <a:cs typeface="Arial"/>
              </a:rPr>
              <a:t>							…the 4 essentials </a:t>
            </a:r>
            <a:endParaRPr lang="en-GB" sz="3300" dirty="0">
              <a:solidFill>
                <a:srgbClr val="262626"/>
              </a:solidFill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0" y="2067723"/>
            <a:ext cx="2321225" cy="20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://www.melfast.com/uploads/products/Ch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036">
            <a:off x="2300068" y="2339807"/>
            <a:ext cx="4284663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27623" y="1500385"/>
            <a:ext cx="8444228" cy="466927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700" b="1" dirty="0">
                <a:latin typeface="Arial"/>
                <a:cs typeface="Arial"/>
              </a:rPr>
              <a:t>“A chain is only as strong as the weakest link</a:t>
            </a:r>
            <a:r>
              <a:rPr lang="el-GR" sz="2700" b="1" dirty="0">
                <a:latin typeface="Arial"/>
                <a:cs typeface="Arial"/>
              </a:rPr>
              <a:t>...</a:t>
            </a:r>
            <a:r>
              <a:rPr lang="en-GB" sz="2700" b="1" dirty="0">
                <a:latin typeface="Arial"/>
                <a:cs typeface="Arial"/>
              </a:rPr>
              <a:t>”</a:t>
            </a:r>
            <a:endParaRPr lang="el-GR" sz="2700" b="1" dirty="0">
              <a:latin typeface="Arial"/>
              <a:cs typeface="Arial"/>
            </a:endParaRPr>
          </a:p>
          <a:p>
            <a:pPr eaLnBrk="1" hangingPunct="1">
              <a:buFontTx/>
              <a:buNone/>
            </a:pPr>
            <a:endParaRPr lang="en-GB" dirty="0" smtClean="0">
              <a:cs typeface="Arial" charset="0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023017" y="2921470"/>
            <a:ext cx="12954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arrival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223671" y="3800114"/>
            <a:ext cx="1524000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local transport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2971800" y="2718458"/>
            <a:ext cx="1752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eat, sleep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487889" y="3212977"/>
            <a:ext cx="1676399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shopping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2640357" y="4850084"/>
            <a:ext cx="2133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solidFill>
                  <a:srgbClr val="000000"/>
                </a:solidFill>
                <a:latin typeface="Calibri" pitchFamily="34" charset="0"/>
              </a:rPr>
              <a:t>visit attractions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7162800" y="5486402"/>
            <a:ext cx="1752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departure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37541" y="2946493"/>
            <a:ext cx="685801" cy="381001"/>
          </a:xfrm>
          <a:prstGeom prst="rightArrow">
            <a:avLst/>
          </a:prstGeom>
          <a:solidFill>
            <a:srgbClr val="0E7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Right Arrow 11"/>
          <p:cNvSpPr/>
          <p:nvPr/>
        </p:nvSpPr>
        <p:spPr>
          <a:xfrm>
            <a:off x="8077200" y="5867400"/>
            <a:ext cx="685801" cy="381001"/>
          </a:xfrm>
          <a:prstGeom prst="rightArrow">
            <a:avLst/>
          </a:prstGeom>
          <a:solidFill>
            <a:srgbClr val="0E7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  <a:t>The Accessible Tourism </a:t>
            </a:r>
            <a:b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  <a:t>Supply Chain</a:t>
            </a:r>
            <a:endParaRPr lang="en-GB"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71823" y="2260991"/>
            <a:ext cx="161734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sz="2200" b="1" dirty="0">
                <a:solidFill>
                  <a:srgbClr val="000000"/>
                </a:solidFill>
                <a:latin typeface="Calibri" pitchFamily="34" charset="0"/>
              </a:rPr>
              <a:t>Information</a:t>
            </a:r>
            <a:endParaRPr lang="el-GR" sz="2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 rot="338381">
            <a:off x="172148" y="2109421"/>
            <a:ext cx="1824329" cy="812048"/>
          </a:xfrm>
          <a:prstGeom prst="cloud">
            <a:avLst/>
          </a:prstGeom>
          <a:noFill/>
          <a:ln w="317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693" tIns="62847" rIns="125693" bIns="62847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ccumberdaniels.files.wordpress.com/2010/10/the-broken-chai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9763" flipH="1">
            <a:off x="2125662" y="2611439"/>
            <a:ext cx="4572001" cy="342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023017" y="2921470"/>
            <a:ext cx="12954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arrival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223671" y="3800114"/>
            <a:ext cx="1524000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local transport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2971800" y="2718458"/>
            <a:ext cx="1752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eat, sleep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487889" y="3212977"/>
            <a:ext cx="1676399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shopping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2640357" y="4850084"/>
            <a:ext cx="2133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Calibri" pitchFamily="34" charset="0"/>
              </a:rPr>
              <a:t>visit attractions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7162800" y="5486402"/>
            <a:ext cx="175260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el-GR" sz="2200" b="1" dirty="0">
                <a:latin typeface="Calibri" pitchFamily="34" charset="0"/>
              </a:rPr>
              <a:t>departure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37541" y="2946493"/>
            <a:ext cx="685801" cy="381001"/>
          </a:xfrm>
          <a:prstGeom prst="rightArrow">
            <a:avLst/>
          </a:prstGeom>
          <a:solidFill>
            <a:srgbClr val="0E7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Right Arrow 11"/>
          <p:cNvSpPr/>
          <p:nvPr/>
        </p:nvSpPr>
        <p:spPr>
          <a:xfrm>
            <a:off x="8077200" y="5867400"/>
            <a:ext cx="685801" cy="381001"/>
          </a:xfrm>
          <a:prstGeom prst="rightArrow">
            <a:avLst/>
          </a:prstGeom>
          <a:solidFill>
            <a:srgbClr val="0E7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  <a:t>The Accessible Tourism </a:t>
            </a:r>
            <a:b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da-DK" sz="3300" dirty="0">
                <a:solidFill>
                  <a:srgbClr val="000000"/>
                </a:solidFill>
                <a:latin typeface="Arial"/>
                <a:cs typeface="Arial"/>
              </a:rPr>
              <a:t>Supply Chain</a:t>
            </a:r>
            <a:endParaRPr lang="en-GB"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088" y="5763638"/>
            <a:ext cx="6653434" cy="1234917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r>
              <a:rPr lang="el-GR" sz="2700" dirty="0">
                <a:solidFill>
                  <a:srgbClr val="000090"/>
                </a:solidFill>
                <a:latin typeface="Arial"/>
                <a:cs typeface="Arial"/>
              </a:rPr>
              <a:t>If just one link in the chain is broken (inaccessible) the trip will be spoiled...</a:t>
            </a:r>
          </a:p>
          <a:p>
            <a:endParaRPr lang="en-GB"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71823" y="2260991"/>
            <a:ext cx="1617340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alibri" pitchFamily="34" charset="0"/>
              </a:rPr>
              <a:t>Information</a:t>
            </a:r>
            <a:endParaRPr lang="el-GR" sz="2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 rot="338381">
            <a:off x="172148" y="2109421"/>
            <a:ext cx="1824329" cy="812048"/>
          </a:xfrm>
          <a:prstGeom prst="cloud">
            <a:avLst/>
          </a:prstGeom>
          <a:noFill/>
          <a:ln w="317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693" tIns="62847" rIns="125693" bIns="62847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9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23" y="1312263"/>
            <a:ext cx="6105941" cy="5069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248399"/>
            <a:ext cx="232333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Source: VisitEngland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69" y="6178660"/>
            <a:ext cx="652183" cy="637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35" y="1646220"/>
            <a:ext cx="2682836" cy="2954490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pPr marL="471350" indent="-471350">
              <a:lnSpc>
                <a:spcPct val="120000"/>
              </a:lnSpc>
              <a:spcAft>
                <a:spcPts val="2474"/>
              </a:spcAft>
              <a:buFont typeface="Arial"/>
              <a:buChar char="•"/>
            </a:pPr>
            <a:r>
              <a:rPr lang="en-GB" sz="2500" dirty="0">
                <a:latin typeface="Arial"/>
                <a:cs typeface="Arial"/>
              </a:rPr>
              <a:t>Accessible Tourism spend:   </a:t>
            </a:r>
            <a:r>
              <a:rPr lang="en-GB" sz="2500" b="1" dirty="0">
                <a:latin typeface="Arial"/>
                <a:cs typeface="Arial"/>
              </a:rPr>
              <a:t>£12.4 BN </a:t>
            </a:r>
          </a:p>
          <a:p>
            <a:pPr>
              <a:lnSpc>
                <a:spcPct val="70000"/>
              </a:lnSpc>
              <a:spcAft>
                <a:spcPts val="825"/>
              </a:spcAft>
            </a:pPr>
            <a:endParaRPr lang="en-GB" sz="2500" dirty="0">
              <a:latin typeface="Arial"/>
              <a:cs typeface="Arial"/>
            </a:endParaRPr>
          </a:p>
          <a:p>
            <a:pPr marL="471350" indent="-471350">
              <a:lnSpc>
                <a:spcPct val="70000"/>
              </a:lnSpc>
              <a:spcAft>
                <a:spcPts val="825"/>
              </a:spcAft>
              <a:buFont typeface="Arial"/>
              <a:buChar char="•"/>
            </a:pPr>
            <a:endParaRPr lang="en-GB" sz="2500" dirty="0">
              <a:latin typeface="Arial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15553"/>
            <a:ext cx="8196410" cy="1096710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Accessible Tourism Market Opportunities - England</a:t>
            </a:r>
          </a:p>
        </p:txBody>
      </p:sp>
    </p:spTree>
    <p:extLst>
      <p:ext uri="{BB962C8B-B14F-4D97-AF65-F5344CB8AC3E}">
        <p14:creationId xmlns:p14="http://schemas.microsoft.com/office/powerpoint/2010/main" val="21782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35" y="1646221"/>
            <a:ext cx="3572856" cy="5262558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pPr marL="244404" indent="-244404">
              <a:lnSpc>
                <a:spcPct val="70000"/>
              </a:lnSpc>
              <a:spcAft>
                <a:spcPts val="3299"/>
              </a:spcAft>
              <a:buFont typeface="Arial"/>
              <a:buChar char="•"/>
            </a:pPr>
            <a:r>
              <a:rPr lang="en-GB" sz="2500" b="1" dirty="0">
                <a:latin typeface="Arial"/>
                <a:cs typeface="Arial"/>
              </a:rPr>
              <a:t>Which disabilities?</a:t>
            </a:r>
          </a:p>
          <a:p>
            <a:pPr marL="244404" indent="-244404">
              <a:lnSpc>
                <a:spcPct val="120000"/>
              </a:lnSpc>
              <a:spcAft>
                <a:spcPts val="3299"/>
              </a:spcAft>
              <a:buFont typeface="Arial"/>
              <a:buChar char="•"/>
            </a:pPr>
            <a:r>
              <a:rPr lang="en-GB" sz="2500" b="1" dirty="0">
                <a:latin typeface="Arial"/>
                <a:cs typeface="Arial"/>
              </a:rPr>
              <a:t>Visitor Survey </a:t>
            </a:r>
            <a:r>
              <a:rPr lang="en-GB" sz="2500" dirty="0">
                <a:latin typeface="Arial"/>
                <a:cs typeface="Arial"/>
              </a:rPr>
              <a:t>(2013)</a:t>
            </a:r>
            <a:br>
              <a:rPr lang="en-GB" sz="2500" dirty="0">
                <a:latin typeface="Arial"/>
                <a:cs typeface="Arial"/>
              </a:rPr>
            </a:br>
            <a:r>
              <a:rPr lang="en-GB" sz="2500" b="1" dirty="0">
                <a:latin typeface="Arial"/>
                <a:cs typeface="Arial"/>
              </a:rPr>
              <a:t> - </a:t>
            </a:r>
            <a:r>
              <a:rPr lang="en-GB" sz="2500" dirty="0">
                <a:latin typeface="Arial"/>
                <a:cs typeface="Arial"/>
              </a:rPr>
              <a:t>groups where one of the members has a disability or long-term health condition</a:t>
            </a:r>
          </a:p>
          <a:p>
            <a:pPr marL="471350" indent="-471350">
              <a:lnSpc>
                <a:spcPct val="70000"/>
              </a:lnSpc>
              <a:spcAft>
                <a:spcPts val="2474"/>
              </a:spcAft>
              <a:buFont typeface="Arial"/>
              <a:buChar char="•"/>
            </a:pPr>
            <a:endParaRPr lang="en-GB" sz="2500" dirty="0">
              <a:latin typeface="Arial"/>
              <a:cs typeface="Arial"/>
            </a:endParaRPr>
          </a:p>
          <a:p>
            <a:pPr>
              <a:lnSpc>
                <a:spcPct val="70000"/>
              </a:lnSpc>
              <a:spcAft>
                <a:spcPts val="825"/>
              </a:spcAft>
            </a:pPr>
            <a:endParaRPr lang="en-GB" sz="2500" dirty="0">
              <a:latin typeface="Arial"/>
              <a:cs typeface="Arial"/>
            </a:endParaRPr>
          </a:p>
          <a:p>
            <a:pPr marL="471350" indent="-471350">
              <a:lnSpc>
                <a:spcPct val="70000"/>
              </a:lnSpc>
              <a:spcAft>
                <a:spcPts val="825"/>
              </a:spcAft>
              <a:buFont typeface="Arial"/>
              <a:buChar char="•"/>
            </a:pPr>
            <a:endParaRPr lang="en-GB" sz="25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44" y="843236"/>
            <a:ext cx="5423800" cy="54746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778" y="5828725"/>
            <a:ext cx="2323338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en-US" dirty="0"/>
              <a:t>Source: VisitEngland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9" y="5821066"/>
            <a:ext cx="652183" cy="637005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" y="215553"/>
            <a:ext cx="6720338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Accessible Tourism Market - England</a:t>
            </a:r>
          </a:p>
        </p:txBody>
      </p:sp>
    </p:spTree>
    <p:extLst>
      <p:ext uri="{BB962C8B-B14F-4D97-AF65-F5344CB8AC3E}">
        <p14:creationId xmlns:p14="http://schemas.microsoft.com/office/powerpoint/2010/main" val="291845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248399"/>
            <a:ext cx="232333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Source: VisitEngland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35" y="6056953"/>
            <a:ext cx="652183" cy="637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35" y="1646220"/>
            <a:ext cx="2682836" cy="1973324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pPr marL="471350" indent="-471350">
              <a:lnSpc>
                <a:spcPct val="120000"/>
              </a:lnSpc>
              <a:spcAft>
                <a:spcPts val="2474"/>
              </a:spcAft>
              <a:buFont typeface="Arial"/>
              <a:buChar char="•"/>
            </a:pPr>
            <a:r>
              <a:rPr lang="en-GB" sz="2500" dirty="0">
                <a:latin typeface="Arial"/>
                <a:cs typeface="Arial"/>
              </a:rPr>
              <a:t>Stay longer</a:t>
            </a:r>
          </a:p>
          <a:p>
            <a:pPr marL="471350" indent="-471350">
              <a:lnSpc>
                <a:spcPct val="120000"/>
              </a:lnSpc>
              <a:spcAft>
                <a:spcPts val="2474"/>
              </a:spcAft>
              <a:buFont typeface="Arial"/>
              <a:buChar char="•"/>
            </a:pPr>
            <a:r>
              <a:rPr lang="en-GB" sz="2500" b="1" dirty="0">
                <a:latin typeface="Arial"/>
                <a:cs typeface="Arial"/>
              </a:rPr>
              <a:t>Spend more</a:t>
            </a:r>
          </a:p>
          <a:p>
            <a:pPr>
              <a:lnSpc>
                <a:spcPct val="70000"/>
              </a:lnSpc>
              <a:spcAft>
                <a:spcPts val="825"/>
              </a:spcAft>
            </a:pPr>
            <a:endParaRPr lang="en-GB" sz="25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104" y="1195867"/>
            <a:ext cx="6265190" cy="466927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15553"/>
            <a:ext cx="6588999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Accessible Tourism Market - England</a:t>
            </a:r>
          </a:p>
        </p:txBody>
      </p:sp>
    </p:spTree>
    <p:extLst>
      <p:ext uri="{BB962C8B-B14F-4D97-AF65-F5344CB8AC3E}">
        <p14:creationId xmlns:p14="http://schemas.microsoft.com/office/powerpoint/2010/main" val="407420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15553"/>
            <a:ext cx="6588125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Including Everyone in Tourism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4133" y="6308754"/>
            <a:ext cx="29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Photo: </a:t>
            </a:r>
            <a:r>
              <a:rPr lang="en-GB" dirty="0" err="1" smtClean="0"/>
              <a:t>MakingTrax</a:t>
            </a:r>
            <a:r>
              <a:rPr lang="en-GB" dirty="0" smtClean="0"/>
              <a:t>, NZ</a:t>
            </a:r>
            <a:endParaRPr lang="en-GB" dirty="0"/>
          </a:p>
        </p:txBody>
      </p:sp>
      <p:pic>
        <p:nvPicPr>
          <p:cNvPr id="4" name="Picture 3" descr="Jezza paragli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828"/>
            <a:ext cx="9144000" cy="5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385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34" y="3979029"/>
            <a:ext cx="83749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Arial"/>
                <a:cs typeface="Arial"/>
              </a:rPr>
              <a:t>ENAT Members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en-GB" sz="2000" dirty="0" smtClean="0">
                <a:latin typeface="Arial"/>
                <a:cs typeface="Arial"/>
              </a:rPr>
              <a:t> select group made up of the leading National and Regional Tourist Authorities in the </a:t>
            </a:r>
            <a:r>
              <a:rPr lang="en-GB" sz="2000" dirty="0" err="1" smtClean="0">
                <a:latin typeface="Arial"/>
                <a:cs typeface="Arial"/>
              </a:rPr>
              <a:t>accesible</a:t>
            </a:r>
            <a:r>
              <a:rPr lang="en-GB" sz="2000" dirty="0" smtClean="0">
                <a:latin typeface="Arial"/>
                <a:cs typeface="Arial"/>
              </a:rPr>
              <a:t> tourism field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Arial"/>
                <a:cs typeface="Arial"/>
              </a:rPr>
              <a:t>Annual Meeting (Edinburgh 2016, Paris 2017, </a:t>
            </a:r>
            <a:r>
              <a:rPr lang="en-GB" sz="2000" b="1" dirty="0" smtClean="0">
                <a:latin typeface="Arial"/>
                <a:cs typeface="Arial"/>
              </a:rPr>
              <a:t>??? </a:t>
            </a:r>
            <a:r>
              <a:rPr lang="en-GB" sz="2000" dirty="0" smtClean="0">
                <a:latin typeface="Arial"/>
                <a:cs typeface="Arial"/>
              </a:rPr>
              <a:t>2018 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E</a:t>
            </a:r>
            <a:r>
              <a:rPr lang="en-GB" sz="2000" dirty="0" smtClean="0">
                <a:latin typeface="Arial"/>
                <a:cs typeface="Arial"/>
              </a:rPr>
              <a:t>xchanging experiences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Arial"/>
                <a:cs typeface="Arial"/>
              </a:rPr>
              <a:t>Sharing best practices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en-GB" sz="2000" dirty="0" smtClean="0">
                <a:latin typeface="Arial"/>
                <a:cs typeface="Arial"/>
              </a:rPr>
              <a:t> policies, strategies and actions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Arial"/>
                <a:cs typeface="Arial"/>
              </a:rPr>
              <a:t>Developing common tools and methods (e.g. Visitor Surveys) 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Arial"/>
                <a:cs typeface="Arial"/>
              </a:rPr>
              <a:t>MoUs, projects , Cooperation, Study Tours   </a:t>
            </a:r>
            <a:endParaRPr lang="en-US" sz="20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15553"/>
            <a:ext cx="8043333" cy="969780"/>
          </a:xfrm>
          <a:prstGeom prst="rect">
            <a:avLst/>
          </a:prstGeom>
          <a:solidFill>
            <a:srgbClr val="1E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cs typeface="Arial" charset="0"/>
              </a:rPr>
              <a:t>ENAT Members </a:t>
            </a:r>
            <a:r>
              <a:rPr lang="mr-IN" sz="2800" b="1" dirty="0" smtClean="0">
                <a:cs typeface="Arial" charset="0"/>
              </a:rPr>
              <a:t>–</a:t>
            </a:r>
            <a:r>
              <a:rPr lang="en-GB" sz="2800" b="1" dirty="0" smtClean="0">
                <a:cs typeface="Arial" charset="0"/>
              </a:rPr>
              <a:t> the NTOs’ Learning Group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6" y="1318422"/>
            <a:ext cx="8017447" cy="54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48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15553"/>
            <a:ext cx="7507558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Accessible Activities at the Destination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249" y="1144525"/>
            <a:ext cx="86386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Accessibility from start to finish</a:t>
            </a:r>
            <a:r>
              <a:rPr lang="mr-IN" sz="2400" dirty="0" smtClean="0">
                <a:latin typeface="Arial"/>
                <a:cs typeface="Arial"/>
              </a:rPr>
              <a:t>…</a:t>
            </a:r>
            <a:r>
              <a:rPr lang="en-GB" sz="2400" dirty="0" smtClean="0">
                <a:latin typeface="Arial"/>
                <a:cs typeface="Arial"/>
              </a:rPr>
              <a:t>.  </a:t>
            </a:r>
            <a:endParaRPr lang="en-GB" sz="2400" dirty="0">
              <a:latin typeface="Arial"/>
              <a:cs typeface="Arial"/>
            </a:endParaRPr>
          </a:p>
          <a:p>
            <a:r>
              <a:rPr lang="en-GB" sz="2400" dirty="0" smtClean="0">
                <a:latin typeface="Arial"/>
                <a:cs typeface="Arial"/>
              </a:rPr>
              <a:t>Ensuring an inclusive experience for All </a:t>
            </a:r>
          </a:p>
          <a:p>
            <a:endParaRPr lang="en-GB" sz="2000" dirty="0" smtClean="0">
              <a:latin typeface="Arial"/>
              <a:cs typeface="Arial"/>
            </a:endParaRPr>
          </a:p>
        </p:txBody>
      </p:sp>
      <p:pic>
        <p:nvPicPr>
          <p:cNvPr id="9" name="Picture 8" descr="Joelette-mountain-Pedro_Paredes-Haz_used-with-perm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90" y="2022998"/>
            <a:ext cx="7080909" cy="4698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5" y="6123502"/>
            <a:ext cx="1482694" cy="4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34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2057400" cy="1447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8000" b="1" dirty="0">
                <a:solidFill>
                  <a:srgbClr val="FF0000"/>
                </a:solidFill>
                <a:latin typeface="Calibri" charset="0"/>
              </a:rPr>
              <a:t>Win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29000" y="4419600"/>
            <a:ext cx="2057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8000" b="1">
                <a:solidFill>
                  <a:srgbClr val="77933C"/>
                </a:solidFill>
                <a:latin typeface="Calibri" charset="0"/>
              </a:rPr>
              <a:t>Win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53200" y="4419600"/>
            <a:ext cx="2057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8000" b="1">
                <a:solidFill>
                  <a:srgbClr val="376092"/>
                </a:solidFill>
                <a:latin typeface="Calibri" charset="0"/>
              </a:rPr>
              <a:t>Win</a:t>
            </a:r>
          </a:p>
        </p:txBody>
      </p:sp>
      <p:sp>
        <p:nvSpPr>
          <p:cNvPr id="74756" name="Content Placeholder 2"/>
          <p:cNvSpPr txBox="1">
            <a:spLocks/>
          </p:cNvSpPr>
          <p:nvPr/>
        </p:nvSpPr>
        <p:spPr bwMode="auto">
          <a:xfrm>
            <a:off x="457200" y="342900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4400">
                <a:latin typeface="Calibri" charset="0"/>
              </a:rPr>
              <a:t>Visitors</a:t>
            </a:r>
          </a:p>
        </p:txBody>
      </p:sp>
      <p:sp>
        <p:nvSpPr>
          <p:cNvPr id="74757" name="Content Placeholder 2"/>
          <p:cNvSpPr txBox="1">
            <a:spLocks/>
          </p:cNvSpPr>
          <p:nvPr/>
        </p:nvSpPr>
        <p:spPr bwMode="auto">
          <a:xfrm>
            <a:off x="2971800" y="3429000"/>
            <a:ext cx="289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4400">
                <a:latin typeface="Calibri" charset="0"/>
              </a:rPr>
              <a:t>Businesses</a:t>
            </a:r>
          </a:p>
        </p:txBody>
      </p:sp>
      <p:sp>
        <p:nvSpPr>
          <p:cNvPr id="74758" name="Content Placeholder 2"/>
          <p:cNvSpPr txBox="1">
            <a:spLocks/>
          </p:cNvSpPr>
          <p:nvPr/>
        </p:nvSpPr>
        <p:spPr bwMode="auto">
          <a:xfrm>
            <a:off x="5867400" y="3429000"/>
            <a:ext cx="327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4400">
                <a:latin typeface="Calibri" charset="0"/>
              </a:rPr>
              <a:t>Destinations</a:t>
            </a:r>
          </a:p>
        </p:txBody>
      </p:sp>
    </p:spTree>
    <p:extLst>
      <p:ext uri="{BB962C8B-B14F-4D97-AF65-F5344CB8AC3E}">
        <p14:creationId xmlns:p14="http://schemas.microsoft.com/office/powerpoint/2010/main" val="29754586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2479" y="1"/>
            <a:ext cx="91864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693" tIns="62847" rIns="125693" bIns="62847" rtlCol="0" anchor="ctr"/>
          <a:lstStyle/>
          <a:p>
            <a:pPr algn="ctr"/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656" y="1500386"/>
            <a:ext cx="6975374" cy="30515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</a:p>
          <a:p>
            <a:pPr algn="ctr"/>
            <a:endParaRPr lang="en-US" sz="33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000" b="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enat@accessibletourism.org</a:t>
            </a:r>
            <a:endParaRPr 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000" b="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www.accessibletourism.org</a:t>
            </a:r>
            <a:endParaRPr 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3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EUaccesstourism</a:t>
            </a:r>
            <a:endParaRPr lang="en-US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3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pantou_org</a:t>
            </a:r>
            <a:r>
              <a:rPr lang="en-US" sz="3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3" name="Picture 5" descr="enat_logo_72dpi_rgb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924" y="5376100"/>
            <a:ext cx="2539656" cy="9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0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3314" y="1205674"/>
            <a:ext cx="8720686" cy="505024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609529" indent="-609529" algn="ctr"/>
            <a:r>
              <a:rPr lang="en-GB" sz="3300" dirty="0" smtClean="0">
                <a:solidFill>
                  <a:srgbClr val="660066"/>
                </a:solidFill>
                <a:latin typeface="Arial" charset="0"/>
              </a:rPr>
              <a:t> “Universally Designed Tourism </a:t>
            </a:r>
            <a:r>
              <a:rPr lang="en-GB" sz="3300" dirty="0">
                <a:solidFill>
                  <a:srgbClr val="660066"/>
                </a:solidFill>
                <a:latin typeface="Arial" charset="0"/>
              </a:rPr>
              <a:t>for All” </a:t>
            </a:r>
          </a:p>
          <a:p>
            <a:r>
              <a:rPr lang="en-GB" sz="2700" b="0" dirty="0" smtClean="0">
                <a:solidFill>
                  <a:srgbClr val="262626"/>
                </a:solidFill>
                <a:latin typeface="Arial" charset="0"/>
              </a:rPr>
              <a:t>It’s about </a:t>
            </a:r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making </a:t>
            </a:r>
            <a:r>
              <a:rPr lang="en-GB" sz="2800" b="0" dirty="0">
                <a:solidFill>
                  <a:srgbClr val="262626"/>
                </a:solidFill>
                <a:latin typeface="Arial" charset="0"/>
              </a:rPr>
              <a:t>environments, venues and services suitable for the widest range </a:t>
            </a:r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of </a:t>
            </a:r>
            <a:r>
              <a:rPr lang="en-GB" sz="2800" b="0" dirty="0">
                <a:solidFill>
                  <a:srgbClr val="262626"/>
                </a:solidFill>
                <a:latin typeface="Arial" charset="0"/>
              </a:rPr>
              <a:t>customers, </a:t>
            </a:r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including: </a:t>
            </a:r>
          </a:p>
          <a:p>
            <a:pPr marL="609529" indent="-609529">
              <a:buFont typeface="Arial"/>
              <a:buChar char="•"/>
            </a:pP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S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eniors,</a:t>
            </a:r>
          </a:p>
          <a:p>
            <a:pPr marL="609529" indent="-609529">
              <a:buFont typeface="Arial"/>
              <a:buChar char="•"/>
            </a:pP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F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amilies </a:t>
            </a: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with small children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,</a:t>
            </a:r>
          </a:p>
          <a:p>
            <a:pPr marL="609529" indent="-609529">
              <a:buFont typeface="Arial"/>
              <a:buChar char="•"/>
            </a:pP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P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eople </a:t>
            </a: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with 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disabilities, </a:t>
            </a:r>
          </a:p>
          <a:p>
            <a:pPr marL="609529" indent="-609529">
              <a:buFont typeface="Arial"/>
              <a:buChar char="•"/>
            </a:pP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P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eople with long-term health conditions</a:t>
            </a:r>
          </a:p>
          <a:p>
            <a:pPr marL="609529" indent="-609529">
              <a:buFont typeface="Arial"/>
              <a:buChar char="•"/>
            </a:pP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GB" sz="2400" b="0" dirty="0">
                <a:solidFill>
                  <a:srgbClr val="262626"/>
                </a:solidFill>
                <a:latin typeface="Arial" charset="0"/>
              </a:rPr>
              <a:t>… and many more</a:t>
            </a:r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.</a:t>
            </a:r>
            <a:endParaRPr lang="en-GB" sz="2800" b="0" dirty="0" smtClean="0">
              <a:solidFill>
                <a:srgbClr val="262626"/>
              </a:solidFill>
              <a:latin typeface="Arial" charset="0"/>
            </a:endParaRPr>
          </a:p>
          <a:p>
            <a:r>
              <a:rPr lang="en-GB" sz="2400" b="0" dirty="0" smtClean="0">
                <a:solidFill>
                  <a:srgbClr val="262626"/>
                </a:solidFill>
                <a:latin typeface="Arial" charset="0"/>
              </a:rPr>
              <a:t>Ensuring equal opportunity to enjoy tourism experiences</a:t>
            </a:r>
          </a:p>
          <a:p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 </a:t>
            </a:r>
          </a:p>
          <a:p>
            <a:r>
              <a:rPr lang="en-GB" sz="2400" dirty="0" smtClean="0">
                <a:solidFill>
                  <a:srgbClr val="660066"/>
                </a:solidFill>
                <a:latin typeface="Arial" charset="0"/>
              </a:rPr>
              <a:t>Accessibility = Inclusion, comfort, safety, sustainability </a:t>
            </a:r>
            <a:endParaRPr lang="en-GB" sz="2400" dirty="0">
              <a:solidFill>
                <a:srgbClr val="660066"/>
              </a:solidFill>
              <a:latin typeface="Arial" charset="0"/>
            </a:endParaRPr>
          </a:p>
          <a:p>
            <a:endParaRPr lang="en-GB" sz="2800" b="0" dirty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15553"/>
            <a:ext cx="6588125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   Accessible Tourism is</a:t>
            </a:r>
            <a:r>
              <a:rPr lang="mr-IN" sz="2800" b="1" dirty="0" smtClean="0">
                <a:solidFill>
                  <a:srgbClr val="FFFFFF"/>
                </a:solidFill>
                <a:cs typeface="Arial" charset="0"/>
              </a:rPr>
              <a:t>…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5328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7226" y="1338985"/>
            <a:ext cx="8613122" cy="505024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609529" indent="-609529" algn="ctr"/>
            <a:r>
              <a:rPr lang="en-GB" sz="3300" dirty="0" smtClean="0">
                <a:solidFill>
                  <a:srgbClr val="660066"/>
                </a:solidFill>
                <a:latin typeface="Arial" charset="0"/>
              </a:rPr>
              <a:t> “Universally Designed Tourism </a:t>
            </a:r>
            <a:r>
              <a:rPr lang="en-GB" sz="3300" dirty="0">
                <a:solidFill>
                  <a:srgbClr val="660066"/>
                </a:solidFill>
                <a:latin typeface="Arial" charset="0"/>
              </a:rPr>
              <a:t>for All” </a:t>
            </a:r>
          </a:p>
          <a:p>
            <a:endParaRPr lang="en-GB" sz="2800" b="0" dirty="0" smtClean="0">
              <a:solidFill>
                <a:srgbClr val="262626"/>
              </a:solidFill>
              <a:latin typeface="Arial" charset="0"/>
            </a:endParaRPr>
          </a:p>
          <a:p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Ensuring equal opportunity to enjoy tourism experiences</a:t>
            </a:r>
          </a:p>
          <a:p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 </a:t>
            </a:r>
          </a:p>
          <a:p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Accessibility = </a:t>
            </a:r>
          </a:p>
          <a:p>
            <a:r>
              <a:rPr lang="en-GB" sz="2800" b="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GB" sz="2800" b="0" dirty="0" smtClean="0">
                <a:solidFill>
                  <a:srgbClr val="262626"/>
                </a:solidFill>
                <a:latin typeface="Arial" charset="0"/>
              </a:rPr>
              <a:t>               Inclusion, comfort, safety, sustainability </a:t>
            </a:r>
            <a:endParaRPr lang="en-GB" sz="2800" b="0" dirty="0">
              <a:solidFill>
                <a:srgbClr val="262626"/>
              </a:solidFill>
              <a:latin typeface="Arial" charset="0"/>
            </a:endParaRPr>
          </a:p>
          <a:p>
            <a:endParaRPr lang="en-GB" sz="2800" b="0" dirty="0">
              <a:solidFill>
                <a:srgbClr val="262626"/>
              </a:solidFill>
              <a:latin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15553"/>
            <a:ext cx="6588125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   Accessible Tourism is</a:t>
            </a:r>
            <a:r>
              <a:rPr lang="mr-IN" sz="2800" b="1" dirty="0" smtClean="0">
                <a:solidFill>
                  <a:srgbClr val="FFFFFF"/>
                </a:solidFill>
                <a:cs typeface="Arial" charset="0"/>
              </a:rPr>
              <a:t>…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1473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ssate-tourists-all-shapes-and-siz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27" y="1846882"/>
            <a:ext cx="8311258" cy="451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Grp="1"/>
          </p:cNvSpPr>
          <p:nvPr>
            <p:ph type="title" idx="4294967295"/>
          </p:nvPr>
        </p:nvSpPr>
        <p:spPr>
          <a:xfrm>
            <a:off x="271462" y="346075"/>
            <a:ext cx="6339493" cy="748286"/>
          </a:xfrm>
          <a:prstGeom prst="rect">
            <a:avLst/>
          </a:prstGeom>
        </p:spPr>
        <p:txBody>
          <a:bodyPr lIns="91429" tIns="45715" rIns="91429" bIns="45715"/>
          <a:lstStyle/>
          <a:p>
            <a:pPr algn="l"/>
            <a:r>
              <a:rPr lang="en-GB" sz="3300" dirty="0">
                <a:solidFill>
                  <a:srgbClr val="262626"/>
                </a:solidFill>
                <a:latin typeface="Arial" charset="0"/>
              </a:rPr>
              <a:t>Tourism – open to everyone</a:t>
            </a:r>
            <a:endParaRPr lang="en-US" b="1" dirty="0">
              <a:solidFill>
                <a:schemeClr val="bg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7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8" descr="Blind hotel gu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6968" y="1177202"/>
            <a:ext cx="1771355" cy="2657032"/>
          </a:xfrm>
          <a:prstGeom prst="rect">
            <a:avLst/>
          </a:prstGeom>
          <a:noFill/>
          <a:ln>
            <a:noFill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412" y="1143696"/>
            <a:ext cx="1867922" cy="286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2006ConfBobbieBethDea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0850" y="1177202"/>
            <a:ext cx="1890945" cy="256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Deborah\Desktop\stick 2v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8278" y="4075364"/>
            <a:ext cx="2708337" cy="253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682" y="3974337"/>
            <a:ext cx="1890945" cy="2838084"/>
          </a:xfrm>
          <a:prstGeom prst="rect">
            <a:avLst/>
          </a:prstGeom>
          <a:noFill/>
          <a:ln>
            <a:noFill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5" descr="Broken L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585" y="4356645"/>
            <a:ext cx="3011404" cy="20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15553"/>
            <a:ext cx="8908305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Challenges </a:t>
            </a:r>
            <a:r>
              <a:rPr lang="mr-IN" sz="2800" b="1" dirty="0" smtClean="0">
                <a:solidFill>
                  <a:srgbClr val="FFFFFF"/>
                </a:solidFill>
                <a:cs typeface="Arial" charset="0"/>
              </a:rPr>
              <a:t>……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.. Become </a:t>
            </a:r>
            <a:r>
              <a:rPr lang="en-GB" sz="2800" b="1" dirty="0" err="1" smtClean="0">
                <a:solidFill>
                  <a:srgbClr val="FFFFFF"/>
                </a:solidFill>
                <a:cs typeface="Arial" charset="0"/>
              </a:rPr>
              <a:t>Opoportunities</a:t>
            </a:r>
            <a:endParaRPr lang="en-GB" sz="2800" b="1" dirty="0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805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6530" y="1012884"/>
            <a:ext cx="6381487" cy="3917418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609529" indent="-609529"/>
            <a:r>
              <a:rPr lang="en-GB" sz="3300" dirty="0" smtClean="0">
                <a:solidFill>
                  <a:srgbClr val="660066"/>
                </a:solidFill>
                <a:latin typeface="Arial" charset="0"/>
              </a:rPr>
              <a:t>Part of every </a:t>
            </a:r>
            <a:r>
              <a:rPr lang="en-GB" sz="3300" dirty="0">
                <a:solidFill>
                  <a:srgbClr val="660066"/>
                </a:solidFill>
                <a:latin typeface="Arial" charset="0"/>
              </a:rPr>
              <a:t>kind of </a:t>
            </a:r>
            <a:r>
              <a:rPr lang="en-GB" sz="3300" dirty="0" smtClean="0">
                <a:solidFill>
                  <a:srgbClr val="660066"/>
                </a:solidFill>
                <a:latin typeface="Arial" charset="0"/>
              </a:rPr>
              <a:t>offer</a:t>
            </a:r>
            <a:endParaRPr lang="en-GB" sz="1400" dirty="0">
              <a:solidFill>
                <a:srgbClr val="660066"/>
              </a:solidFill>
              <a:latin typeface="Arial" charset="0"/>
            </a:endParaRPr>
          </a:p>
          <a:p>
            <a:pPr marL="609529" indent="-609529">
              <a:buSzPct val="130000"/>
              <a:buFont typeface="Arial"/>
              <a:buChar char="•"/>
            </a:pPr>
            <a:endParaRPr lang="en-GB" sz="1400" b="0" dirty="0">
              <a:solidFill>
                <a:srgbClr val="262626"/>
              </a:solidFill>
              <a:latin typeface="Arial" charset="0"/>
            </a:endParaRP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Accommodation</a:t>
            </a: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Adventure</a:t>
            </a: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Culture</a:t>
            </a: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Gastronomy</a:t>
            </a: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Conferences &amp; Fairs</a:t>
            </a:r>
          </a:p>
          <a:p>
            <a:pPr marL="609529" indent="-609529">
              <a:buSzPct val="130000"/>
              <a:buFont typeface="Arial"/>
              <a:buChar char="•"/>
            </a:pPr>
            <a:r>
              <a:rPr lang="en-GB" sz="2700" b="0" dirty="0">
                <a:solidFill>
                  <a:srgbClr val="660066"/>
                </a:solidFill>
                <a:latin typeface="Arial" charset="0"/>
              </a:rPr>
              <a:t>With kids</a:t>
            </a:r>
          </a:p>
        </p:txBody>
      </p:sp>
      <p:pic>
        <p:nvPicPr>
          <p:cNvPr id="2" name="Picture 1" descr="City Tourism ico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62671"/>
            <a:ext cx="9144000" cy="1691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930" y="1823864"/>
            <a:ext cx="3858821" cy="3687897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Education</a:t>
            </a:r>
          </a:p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Nature in the city</a:t>
            </a:r>
          </a:p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City Break</a:t>
            </a:r>
          </a:p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Religion</a:t>
            </a:r>
          </a:p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Sports &amp; Events</a:t>
            </a:r>
          </a:p>
          <a:p>
            <a:pPr marL="609529" indent="-609529">
              <a:lnSpc>
                <a:spcPct val="120000"/>
              </a:lnSpc>
              <a:buSzPct val="130000"/>
              <a:buFont typeface="Arial"/>
              <a:buChar char="•"/>
            </a:pPr>
            <a:r>
              <a:rPr lang="en-GB" sz="2700" dirty="0">
                <a:solidFill>
                  <a:srgbClr val="660066"/>
                </a:solidFill>
                <a:latin typeface="Arial" charset="0"/>
              </a:rPr>
              <a:t>Festivals</a:t>
            </a:r>
          </a:p>
          <a:p>
            <a:endParaRPr lang="en-GB" sz="1900" dirty="0">
              <a:solidFill>
                <a:srgbClr val="262626"/>
              </a:solidFill>
              <a:latin typeface="Arial" charset="0"/>
            </a:endParaRPr>
          </a:p>
          <a:p>
            <a:endParaRPr lang="en-GB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15553"/>
            <a:ext cx="6588125" cy="765175"/>
          </a:xfrm>
          <a:prstGeom prst="rect">
            <a:avLst/>
          </a:prstGeom>
          <a:solidFill>
            <a:srgbClr val="0D4390"/>
          </a:solidFill>
          <a:ln>
            <a:noFill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   Accessible Tourism is</a:t>
            </a:r>
            <a:r>
              <a:rPr lang="mr-IN" sz="2800" b="1" dirty="0" smtClean="0">
                <a:solidFill>
                  <a:srgbClr val="FFFFFF"/>
                </a:solidFill>
                <a:cs typeface="Arial" charset="0"/>
              </a:rPr>
              <a:t>…</a:t>
            </a:r>
            <a:r>
              <a:rPr lang="en-GB" sz="2800" b="1" dirty="0" smtClean="0">
                <a:solidFill>
                  <a:srgbClr val="FFFFFF"/>
                </a:solidFill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5400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aci+¦n Handisport participa en la Liga Nac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08" y="-280110"/>
            <a:ext cx="5627076" cy="4220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09" y="-32648"/>
            <a:ext cx="4726864" cy="33419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217" y="3920209"/>
            <a:ext cx="6014296" cy="2927349"/>
          </a:xfrm>
          <a:prstGeom prst="rect">
            <a:avLst/>
          </a:prstGeom>
        </p:spPr>
      </p:pic>
      <p:pic>
        <p:nvPicPr>
          <p:cNvPr id="9218" name="Picture 10" descr="12Dec-Accessible-Tourism-Acropolis-Museu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2663300"/>
            <a:ext cx="3764690" cy="472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585912" y="2819428"/>
            <a:ext cx="1886014" cy="10915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2397" y="2923852"/>
            <a:ext cx="1599988" cy="957918"/>
          </a:xfrm>
          <a:prstGeom prst="rect">
            <a:avLst/>
          </a:prstGeom>
          <a:noFill/>
        </p:spPr>
        <p:txBody>
          <a:bodyPr wrap="square" lIns="125693" tIns="62847" rIns="125693" bIns="62847" rtlCol="0">
            <a:spAutoFit/>
          </a:bodyPr>
          <a:lstStyle/>
          <a:p>
            <a:pPr algn="ctr"/>
            <a:r>
              <a:rPr lang="en-GB" sz="2700" dirty="0">
                <a:solidFill>
                  <a:srgbClr val="660066"/>
                </a:solidFill>
                <a:latin typeface="Arial"/>
                <a:cs typeface="Arial"/>
              </a:rPr>
              <a:t>Tourism for All</a:t>
            </a:r>
          </a:p>
        </p:txBody>
      </p:sp>
    </p:spTree>
    <p:extLst>
      <p:ext uri="{BB962C8B-B14F-4D97-AF65-F5344CB8AC3E}">
        <p14:creationId xmlns:p14="http://schemas.microsoft.com/office/powerpoint/2010/main" val="52799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AutoShape 8" descr="http://translate.googleapis.com/translate_static/img/mini_google.pn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425575" y="-14446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79513" y="116633"/>
            <a:ext cx="4968552" cy="4462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Visit: </a:t>
            </a:r>
            <a:r>
              <a:rPr lang="en-GB" sz="2300" dirty="0">
                <a:latin typeface="Arial"/>
                <a:cs typeface="Arial"/>
                <a:hlinkClick r:id="rId4"/>
              </a:rPr>
              <a:t>www.accessibletourism.org</a:t>
            </a:r>
            <a:r>
              <a:rPr lang="en-GB" sz="2300" dirty="0">
                <a:latin typeface="Arial"/>
                <a:cs typeface="Arial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9520" y="141122"/>
            <a:ext cx="2181859" cy="792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creenshot 2019-02-13 at 19.0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870"/>
            <a:ext cx="9144000" cy="47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0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16970</TotalTime>
  <Words>701</Words>
  <Application>Microsoft Macintosh PowerPoint</Application>
  <PresentationFormat>On-screen Show (4:3)</PresentationFormat>
  <Paragraphs>191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Tourism – open to everyone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Accessible Tourism  Supply Chain</vt:lpstr>
      <vt:lpstr>The Accessible Tourism  Supply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STRD 2019 BERGAMO</dc:subject>
  <dc:creator>Ivor Ambrose, ENAT</dc:creator>
  <cp:keywords/>
  <dc:description/>
  <cp:lastModifiedBy>Ivor Ambrose</cp:lastModifiedBy>
  <cp:revision>773</cp:revision>
  <cp:lastPrinted>2018-03-26T12:39:54Z</cp:lastPrinted>
  <dcterms:created xsi:type="dcterms:W3CDTF">2013-07-09T07:51:04Z</dcterms:created>
  <dcterms:modified xsi:type="dcterms:W3CDTF">2019-02-15T06:14:07Z</dcterms:modified>
  <cp:category/>
</cp:coreProperties>
</file>