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438" r:id="rId3"/>
    <p:sldId id="437" r:id="rId4"/>
    <p:sldId id="456" r:id="rId5"/>
    <p:sldId id="429" r:id="rId6"/>
    <p:sldId id="357" r:id="rId7"/>
    <p:sldId id="435" r:id="rId8"/>
    <p:sldId id="420" r:id="rId9"/>
    <p:sldId id="455" r:id="rId10"/>
    <p:sldId id="425" r:id="rId1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FDC"/>
    <a:srgbClr val="317439"/>
    <a:srgbClr val="FFFFFF"/>
    <a:srgbClr val="0E8449"/>
    <a:srgbClr val="FFFFED"/>
    <a:srgbClr val="FF8700"/>
    <a:srgbClr val="756B68"/>
    <a:srgbClr val="77EB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2" autoAdjust="0"/>
    <p:restoredTop sz="99815" autoAdjust="0"/>
  </p:normalViewPr>
  <p:slideViewPr>
    <p:cSldViewPr snapToGrid="0" snapToObjects="1">
      <p:cViewPr varScale="1">
        <p:scale>
          <a:sx n="72" d="100"/>
          <a:sy n="72" d="100"/>
        </p:scale>
        <p:origin x="648" y="78"/>
      </p:cViewPr>
      <p:guideLst>
        <p:guide orient="horz" pos="2160"/>
        <p:guide pos="3840"/>
      </p:guideLst>
    </p:cSldViewPr>
  </p:slideViewPr>
  <p:notesTextViewPr>
    <p:cViewPr>
      <p:scale>
        <a:sx n="1" d="1"/>
        <a:sy n="1" d="1"/>
      </p:scale>
      <p:origin x="0" y="0"/>
    </p:cViewPr>
  </p:notesTextViewPr>
  <p:sorterViewPr>
    <p:cViewPr>
      <p:scale>
        <a:sx n="66" d="100"/>
        <a:sy n="66" d="100"/>
      </p:scale>
      <p:origin x="0" y="-942"/>
    </p:cViewPr>
  </p:sorterViewPr>
  <p:notesViewPr>
    <p:cSldViewPr snapToGrid="0" snapToObjects="1">
      <p:cViewPr varScale="1">
        <p:scale>
          <a:sx n="85" d="100"/>
          <a:sy n="85" d="100"/>
        </p:scale>
        <p:origin x="-340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337D41-4DD8-1640-93B0-E1C05D5CEAA1}" type="datetimeFigureOut">
              <a:rPr lang="es-ES" smtClean="0"/>
              <a:pPr/>
              <a:t>17/01/2019</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0FC44-DF07-AA48-89BE-C3157F835A11}" type="slidenum">
              <a:rPr lang="es-ES" smtClean="0"/>
              <a:pPr/>
              <a:t>‹Nº›</a:t>
            </a:fld>
            <a:endParaRPr lang="es-ES"/>
          </a:p>
        </p:txBody>
      </p:sp>
    </p:spTree>
    <p:extLst>
      <p:ext uri="{BB962C8B-B14F-4D97-AF65-F5344CB8AC3E}">
        <p14:creationId xmlns:p14="http://schemas.microsoft.com/office/powerpoint/2010/main" val="12305255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140FC44-DF07-AA48-89BE-C3157F835A11}" type="slidenum">
              <a:rPr lang="es-ES" smtClean="0"/>
              <a:pPr/>
              <a:t>1</a:t>
            </a:fld>
            <a:endParaRPr lang="es-ES"/>
          </a:p>
        </p:txBody>
      </p:sp>
    </p:spTree>
    <p:extLst>
      <p:ext uri="{BB962C8B-B14F-4D97-AF65-F5344CB8AC3E}">
        <p14:creationId xmlns:p14="http://schemas.microsoft.com/office/powerpoint/2010/main" val="231822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6011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68687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58212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99501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49457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2936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03124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98993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210171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78219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170AB1B-74E1-DF47-9F19-001558F0A64C}" type="datetimeFigureOut">
              <a:rPr lang="es-ES_tradnl" smtClean="0"/>
              <a:pPr/>
              <a:t>17/01/2019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17164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0AB1B-74E1-DF47-9F19-001558F0A64C}" type="datetimeFigureOut">
              <a:rPr lang="es-ES_tradnl" smtClean="0"/>
              <a:pPr/>
              <a:t>17/01/2019</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ABD59-F946-7F42-AA79-4FF717C36270}" type="slidenum">
              <a:rPr lang="es-ES_tradnl" smtClean="0"/>
              <a:pPr/>
              <a:t>‹Nº›</a:t>
            </a:fld>
            <a:endParaRPr lang="es-ES_tradnl"/>
          </a:p>
        </p:txBody>
      </p:sp>
    </p:spTree>
    <p:extLst>
      <p:ext uri="{BB962C8B-B14F-4D97-AF65-F5344CB8AC3E}">
        <p14:creationId xmlns:p14="http://schemas.microsoft.com/office/powerpoint/2010/main" val="896747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om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9"/>
            <a:ext cx="12192000" cy="8077200"/>
          </a:xfrm>
          <a:prstGeom prst="rect">
            <a:avLst/>
          </a:prstGeom>
        </p:spPr>
      </p:pic>
      <p:sp>
        <p:nvSpPr>
          <p:cNvPr id="4" name="Rectángulo 3"/>
          <p:cNvSpPr/>
          <p:nvPr/>
        </p:nvSpPr>
        <p:spPr>
          <a:xfrm>
            <a:off x="2693833" y="1885890"/>
            <a:ext cx="7061691" cy="2732616"/>
          </a:xfrm>
          <a:prstGeom prst="rect">
            <a:avLst/>
          </a:prstGeom>
          <a:solidFill>
            <a:schemeClr val="bg1">
              <a:lumMod val="95000"/>
              <a:alpha val="5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Imagen 2" descr="Sin-título-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7002" y="1483773"/>
            <a:ext cx="7922475" cy="3566371"/>
          </a:xfrm>
          <a:prstGeom prst="rect">
            <a:avLst/>
          </a:prstGeom>
        </p:spPr>
      </p:pic>
    </p:spTree>
    <p:extLst>
      <p:ext uri="{BB962C8B-B14F-4D97-AF65-F5344CB8AC3E}">
        <p14:creationId xmlns:p14="http://schemas.microsoft.com/office/powerpoint/2010/main" val="146932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5278"/>
            <a:ext cx="12192000" cy="8131556"/>
          </a:xfrm>
          <a:prstGeom prst="rect">
            <a:avLst/>
          </a:prstGeom>
        </p:spPr>
      </p:pic>
      <p:sp>
        <p:nvSpPr>
          <p:cNvPr id="6" name="CuadroTexto 4"/>
          <p:cNvSpPr txBox="1"/>
          <p:nvPr/>
        </p:nvSpPr>
        <p:spPr>
          <a:xfrm>
            <a:off x="1473190" y="2370628"/>
            <a:ext cx="9139312" cy="1200329"/>
          </a:xfrm>
          <a:prstGeom prst="rect">
            <a:avLst/>
          </a:prstGeom>
          <a:noFill/>
        </p:spPr>
        <p:txBody>
          <a:bodyPr wrap="square" rtlCol="0">
            <a:spAutoFit/>
          </a:bodyPr>
          <a:lstStyle/>
          <a:p>
            <a:pPr algn="ctr"/>
            <a:r>
              <a:rPr lang="es-ES" sz="7200" dirty="0">
                <a:solidFill>
                  <a:schemeClr val="bg1"/>
                </a:solidFill>
                <a:latin typeface="Tungsten Medium" charset="0"/>
                <a:ea typeface="Tungsten Medium" charset="0"/>
                <a:cs typeface="Tungsten Medium" charset="0"/>
              </a:rPr>
              <a:t>A FARMIDABLE WORLD IS POSSIBLE  </a:t>
            </a:r>
            <a:r>
              <a:rPr lang="es-ES" sz="7200" dirty="0">
                <a:solidFill>
                  <a:schemeClr val="bg1"/>
                </a:solidFill>
                <a:latin typeface="Tungsten Medium" charset="0"/>
                <a:ea typeface="Tungsten Medium" charset="0"/>
                <a:cs typeface="Tungsten Medium" charset="0"/>
                <a:sym typeface="Wingdings"/>
              </a:rPr>
              <a:t>;)</a:t>
            </a:r>
            <a:endParaRPr lang="es-ES_tradnl" sz="7200" dirty="0">
              <a:solidFill>
                <a:schemeClr val="bg1"/>
              </a:solidFill>
              <a:latin typeface="Tungsten Medium" charset="0"/>
              <a:ea typeface="Tungsten Medium" charset="0"/>
              <a:cs typeface="Tungsten Medium" charset="0"/>
            </a:endParaRPr>
          </a:p>
        </p:txBody>
      </p:sp>
      <p:sp>
        <p:nvSpPr>
          <p:cNvPr id="4" name="CuadroTexto 4"/>
          <p:cNvSpPr txBox="1"/>
          <p:nvPr/>
        </p:nvSpPr>
        <p:spPr>
          <a:xfrm>
            <a:off x="7108825" y="4040825"/>
            <a:ext cx="4905375" cy="2062103"/>
          </a:xfrm>
          <a:prstGeom prst="rect">
            <a:avLst/>
          </a:prstGeom>
          <a:solidFill>
            <a:schemeClr val="tx1">
              <a:alpha val="38000"/>
            </a:schemeClr>
          </a:solidFill>
        </p:spPr>
        <p:txBody>
          <a:bodyPr wrap="square" rtlCol="0">
            <a:spAutoFit/>
          </a:bodyPr>
          <a:lstStyle/>
          <a:p>
            <a:pPr marL="635000"/>
            <a:r>
              <a:rPr lang="es-ES" sz="3200" dirty="0" err="1">
                <a:solidFill>
                  <a:schemeClr val="bg1"/>
                </a:solidFill>
                <a:latin typeface="Tungsten Medium" charset="0"/>
                <a:ea typeface="Tungsten Medium" charset="0"/>
                <a:cs typeface="Tungsten Medium" charset="0"/>
              </a:rPr>
              <a:t>farmidable.es</a:t>
            </a:r>
            <a:endParaRPr lang="es-ES" sz="3200" dirty="0">
              <a:solidFill>
                <a:schemeClr val="bg1"/>
              </a:solidFill>
              <a:latin typeface="Tungsten Medium" charset="0"/>
              <a:ea typeface="Tungsten Medium" charset="0"/>
              <a:cs typeface="Tungsten Medium" charset="0"/>
            </a:endParaRPr>
          </a:p>
          <a:p>
            <a:pPr marL="635000"/>
            <a:r>
              <a:rPr lang="en-US" sz="3200" dirty="0" err="1">
                <a:solidFill>
                  <a:schemeClr val="bg1"/>
                </a:solidFill>
                <a:latin typeface="Tungsten Medium" charset="0"/>
                <a:ea typeface="Tungsten Medium" charset="0"/>
                <a:cs typeface="Tungsten Medium" charset="0"/>
              </a:rPr>
              <a:t>facebook.com</a:t>
            </a:r>
            <a:r>
              <a:rPr lang="en-US" sz="3200" dirty="0">
                <a:solidFill>
                  <a:schemeClr val="bg1"/>
                </a:solidFill>
                <a:latin typeface="Tungsten Medium" charset="0"/>
                <a:ea typeface="Tungsten Medium" charset="0"/>
                <a:cs typeface="Tungsten Medium" charset="0"/>
              </a:rPr>
              <a:t>/</a:t>
            </a:r>
            <a:r>
              <a:rPr lang="en-US" sz="3200" dirty="0" err="1">
                <a:solidFill>
                  <a:schemeClr val="bg1"/>
                </a:solidFill>
                <a:latin typeface="Tungsten Medium" charset="0"/>
                <a:ea typeface="Tungsten Medium" charset="0"/>
                <a:cs typeface="Tungsten Medium" charset="0"/>
              </a:rPr>
              <a:t>Farmidable</a:t>
            </a:r>
            <a:endParaRPr lang="en-US" sz="3200" dirty="0">
              <a:solidFill>
                <a:schemeClr val="bg1"/>
              </a:solidFill>
              <a:latin typeface="Tungsten Medium" charset="0"/>
              <a:ea typeface="Tungsten Medium" charset="0"/>
              <a:cs typeface="Tungsten Medium" charset="0"/>
            </a:endParaRPr>
          </a:p>
          <a:p>
            <a:pPr marL="635000"/>
            <a:r>
              <a:rPr lang="pt-BR" sz="3200" dirty="0" err="1">
                <a:solidFill>
                  <a:schemeClr val="bg1"/>
                </a:solidFill>
                <a:latin typeface="Tungsten Medium" charset="0"/>
                <a:ea typeface="Tungsten Medium" charset="0"/>
                <a:cs typeface="Tungsten Medium" charset="0"/>
              </a:rPr>
              <a:t>instagram.com</a:t>
            </a:r>
            <a:r>
              <a:rPr lang="pt-BR" sz="3200" dirty="0">
                <a:solidFill>
                  <a:schemeClr val="bg1"/>
                </a:solidFill>
                <a:latin typeface="Tungsten Medium" charset="0"/>
                <a:ea typeface="Tungsten Medium" charset="0"/>
                <a:cs typeface="Tungsten Medium" charset="0"/>
              </a:rPr>
              <a:t>/</a:t>
            </a:r>
            <a:r>
              <a:rPr lang="pt-BR" sz="3200" dirty="0" err="1">
                <a:solidFill>
                  <a:schemeClr val="bg1"/>
                </a:solidFill>
                <a:latin typeface="Tungsten Medium" charset="0"/>
                <a:ea typeface="Tungsten Medium" charset="0"/>
                <a:cs typeface="Tungsten Medium" charset="0"/>
              </a:rPr>
              <a:t>farmidable_es</a:t>
            </a:r>
            <a:endParaRPr lang="pt-BR" sz="3200" dirty="0">
              <a:solidFill>
                <a:schemeClr val="bg1"/>
              </a:solidFill>
              <a:latin typeface="Tungsten Medium" charset="0"/>
              <a:ea typeface="Tungsten Medium" charset="0"/>
              <a:cs typeface="Tungsten Medium" charset="0"/>
            </a:endParaRPr>
          </a:p>
          <a:p>
            <a:pPr marL="635000"/>
            <a:r>
              <a:rPr lang="en-US" sz="3200" dirty="0" err="1">
                <a:solidFill>
                  <a:schemeClr val="bg1"/>
                </a:solidFill>
                <a:latin typeface="Tungsten Medium" charset="0"/>
                <a:ea typeface="Tungsten Medium" charset="0"/>
                <a:cs typeface="Tungsten Medium" charset="0"/>
              </a:rPr>
              <a:t>twitter.com</a:t>
            </a:r>
            <a:r>
              <a:rPr lang="en-US" sz="3200" dirty="0">
                <a:solidFill>
                  <a:schemeClr val="bg1"/>
                </a:solidFill>
                <a:latin typeface="Tungsten Medium" charset="0"/>
                <a:ea typeface="Tungsten Medium" charset="0"/>
                <a:cs typeface="Tungsten Medium" charset="0"/>
              </a:rPr>
              <a:t>/</a:t>
            </a:r>
            <a:r>
              <a:rPr lang="en-US" sz="3200" dirty="0" err="1">
                <a:solidFill>
                  <a:schemeClr val="bg1"/>
                </a:solidFill>
                <a:latin typeface="Tungsten Medium" charset="0"/>
                <a:ea typeface="Tungsten Medium" charset="0"/>
                <a:cs typeface="Tungsten Medium" charset="0"/>
              </a:rPr>
              <a:t>farmidable_es</a:t>
            </a:r>
            <a:endParaRPr lang="en-US" sz="3200" dirty="0">
              <a:solidFill>
                <a:schemeClr val="bg1"/>
              </a:solidFill>
              <a:latin typeface="Tungsten Medium" charset="0"/>
              <a:ea typeface="Tungsten Medium" charset="0"/>
              <a:cs typeface="Tungsten Medium" charset="0"/>
            </a:endParaRPr>
          </a:p>
        </p:txBody>
      </p:sp>
      <p:sp>
        <p:nvSpPr>
          <p:cNvPr id="3" name="CuadroTexto 2"/>
          <p:cNvSpPr txBox="1"/>
          <p:nvPr/>
        </p:nvSpPr>
        <p:spPr>
          <a:xfrm>
            <a:off x="10612502" y="-1721899"/>
            <a:ext cx="184666" cy="369332"/>
          </a:xfrm>
          <a:prstGeom prst="rect">
            <a:avLst/>
          </a:prstGeom>
          <a:noFill/>
        </p:spPr>
        <p:txBody>
          <a:bodyPr wrap="none" rtlCol="0">
            <a:spAutoFit/>
          </a:bodyPr>
          <a:lstStyle/>
          <a:p>
            <a:endParaRPr lang="es-ES"/>
          </a:p>
        </p:txBody>
      </p:sp>
      <p:sp>
        <p:nvSpPr>
          <p:cNvPr id="5" name="Rectángulo 4"/>
          <p:cNvSpPr/>
          <p:nvPr/>
        </p:nvSpPr>
        <p:spPr>
          <a:xfrm>
            <a:off x="1638433" y="3794035"/>
            <a:ext cx="3635455" cy="830997"/>
          </a:xfrm>
          <a:prstGeom prst="rect">
            <a:avLst/>
          </a:prstGeom>
        </p:spPr>
        <p:txBody>
          <a:bodyPr wrap="none">
            <a:spAutoFit/>
          </a:bodyPr>
          <a:lstStyle/>
          <a:p>
            <a:r>
              <a:rPr lang="es-ES" sz="4800" dirty="0" err="1">
                <a:solidFill>
                  <a:schemeClr val="bg1"/>
                </a:solidFill>
                <a:latin typeface="Tungsten Medium" charset="0"/>
                <a:ea typeface="Tungsten Medium" charset="0"/>
                <a:cs typeface="Tungsten Medium" charset="0"/>
              </a:rPr>
              <a:t>pablo@farmidable.es</a:t>
            </a:r>
            <a:endParaRPr lang="es-ES" sz="4800" dirty="0"/>
          </a:p>
        </p:txBody>
      </p:sp>
    </p:spTree>
    <p:extLst>
      <p:ext uri="{BB962C8B-B14F-4D97-AF65-F5344CB8AC3E}">
        <p14:creationId xmlns:p14="http://schemas.microsoft.com/office/powerpoint/2010/main" val="251756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8449"/>
        </a:solidFill>
        <a:effectLst/>
      </p:bgPr>
    </p:bg>
    <p:spTree>
      <p:nvGrpSpPr>
        <p:cNvPr id="1" name=""/>
        <p:cNvGrpSpPr/>
        <p:nvPr/>
      </p:nvGrpSpPr>
      <p:grpSpPr>
        <a:xfrm>
          <a:off x="0" y="0"/>
          <a:ext cx="0" cy="0"/>
          <a:chOff x="0" y="0"/>
          <a:chExt cx="0" cy="0"/>
        </a:xfrm>
      </p:grpSpPr>
      <p:pic>
        <p:nvPicPr>
          <p:cNvPr id="11" name="Picture 10" descr="procesing.jpeg"/>
          <p:cNvPicPr>
            <a:picLocks noChangeAspect="1"/>
          </p:cNvPicPr>
          <p:nvPr/>
        </p:nvPicPr>
        <p:blipFill>
          <a:blip r:embed="rId2"/>
          <a:stretch>
            <a:fillRect/>
          </a:stretch>
        </p:blipFill>
        <p:spPr>
          <a:xfrm>
            <a:off x="47624" y="0"/>
            <a:ext cx="12144375" cy="6858000"/>
          </a:xfrm>
          <a:prstGeom prst="rect">
            <a:avLst/>
          </a:prstGeom>
        </p:spPr>
      </p:pic>
      <p:sp>
        <p:nvSpPr>
          <p:cNvPr id="4" name="CuadroTexto 3"/>
          <p:cNvSpPr txBox="1"/>
          <p:nvPr/>
        </p:nvSpPr>
        <p:spPr>
          <a:xfrm>
            <a:off x="342900" y="135751"/>
            <a:ext cx="11849100" cy="584775"/>
          </a:xfrm>
          <a:prstGeom prst="rect">
            <a:avLst/>
          </a:prstGeom>
          <a:noFill/>
        </p:spPr>
        <p:txBody>
          <a:bodyPr wrap="square" rtlCol="0">
            <a:spAutoFit/>
          </a:bodyPr>
          <a:lstStyle/>
          <a:p>
            <a:r>
              <a:rPr lang="en-GB" sz="3200" dirty="0">
                <a:solidFill>
                  <a:schemeClr val="bg1"/>
                </a:solidFill>
                <a:latin typeface="Tungsten Medium"/>
                <a:cs typeface="Tungsten Medium"/>
              </a:rPr>
              <a:t>OUR MISSION.</a:t>
            </a:r>
          </a:p>
        </p:txBody>
      </p:sp>
      <p:sp>
        <p:nvSpPr>
          <p:cNvPr id="2" name="Rectángulo 1"/>
          <p:cNvSpPr/>
          <p:nvPr/>
        </p:nvSpPr>
        <p:spPr>
          <a:xfrm>
            <a:off x="0" y="135751"/>
            <a:ext cx="12192000" cy="584775"/>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Ins="144000" rtlCol="0" anchor="ctr"/>
          <a:lstStyle/>
          <a:p>
            <a:r>
              <a:rPr lang="en-GB" sz="3600" dirty="0">
                <a:solidFill>
                  <a:schemeClr val="bg1"/>
                </a:solidFill>
                <a:latin typeface="Tungsten Medium"/>
                <a:cs typeface="Tungsten Medium"/>
              </a:rPr>
              <a:t>INITIAL PROBLEM</a:t>
            </a:r>
          </a:p>
        </p:txBody>
      </p:sp>
      <p:sp>
        <p:nvSpPr>
          <p:cNvPr id="9" name="TextBox 8"/>
          <p:cNvSpPr txBox="1"/>
          <p:nvPr/>
        </p:nvSpPr>
        <p:spPr>
          <a:xfrm>
            <a:off x="745067" y="4283061"/>
            <a:ext cx="11113560" cy="1692771"/>
          </a:xfrm>
          <a:prstGeom prst="rect">
            <a:avLst/>
          </a:prstGeom>
          <a:solidFill>
            <a:srgbClr val="317439">
              <a:alpha val="73000"/>
            </a:srgbClr>
          </a:solidFill>
        </p:spPr>
        <p:txBody>
          <a:bodyPr wrap="square" rtlCol="0">
            <a:spAutoFit/>
          </a:bodyPr>
          <a:lstStyle/>
          <a:p>
            <a:pPr algn="r"/>
            <a:r>
              <a:rPr lang="es-ES_tradnl" sz="5200" dirty="0" err="1">
                <a:solidFill>
                  <a:schemeClr val="bg1"/>
                </a:solidFill>
                <a:latin typeface="Tungsten Medium"/>
                <a:cs typeface="Tungsten Medium"/>
              </a:rPr>
              <a:t>Increase</a:t>
            </a:r>
            <a:r>
              <a:rPr lang="es-ES_tradnl" sz="5200" dirty="0">
                <a:solidFill>
                  <a:schemeClr val="bg1"/>
                </a:solidFill>
                <a:latin typeface="Tungsten Medium"/>
                <a:cs typeface="Tungsten Medium"/>
              </a:rPr>
              <a:t> of </a:t>
            </a:r>
            <a:r>
              <a:rPr lang="es-ES_tradnl" sz="5200">
                <a:solidFill>
                  <a:schemeClr val="bg1"/>
                </a:solidFill>
                <a:latin typeface="Tungsten Medium"/>
                <a:cs typeface="Tungsten Medium"/>
              </a:rPr>
              <a:t>chronic</a:t>
            </a:r>
            <a:r>
              <a:rPr lang="es-ES_tradnl" sz="5200" dirty="0">
                <a:solidFill>
                  <a:schemeClr val="bg1"/>
                </a:solidFill>
                <a:latin typeface="Tungsten Medium"/>
                <a:cs typeface="Tungsten Medium"/>
              </a:rPr>
              <a:t> deseases </a:t>
            </a:r>
            <a:r>
              <a:rPr lang="es-ES_tradnl" sz="5200" dirty="0" err="1">
                <a:solidFill>
                  <a:schemeClr val="bg1"/>
                </a:solidFill>
                <a:latin typeface="Tungsten Medium"/>
                <a:cs typeface="Tungsten Medium"/>
              </a:rPr>
              <a:t>due</a:t>
            </a:r>
            <a:r>
              <a:rPr lang="es-ES_tradnl" sz="5200" dirty="0">
                <a:solidFill>
                  <a:schemeClr val="bg1"/>
                </a:solidFill>
                <a:latin typeface="Tungsten Medium"/>
                <a:cs typeface="Tungsten Medium"/>
              </a:rPr>
              <a:t> </a:t>
            </a:r>
            <a:r>
              <a:rPr lang="es-ES_tradnl" sz="5200" dirty="0" err="1">
                <a:solidFill>
                  <a:schemeClr val="bg1"/>
                </a:solidFill>
                <a:latin typeface="Tungsten Medium"/>
                <a:cs typeface="Tungsten Medium"/>
              </a:rPr>
              <a:t>to</a:t>
            </a:r>
            <a:r>
              <a:rPr lang="es-ES_tradnl" sz="5200" dirty="0">
                <a:solidFill>
                  <a:schemeClr val="bg1"/>
                </a:solidFill>
                <a:latin typeface="Tungsten Medium"/>
                <a:cs typeface="Tungsten Medium"/>
              </a:rPr>
              <a:t> industrial and </a:t>
            </a:r>
            <a:r>
              <a:rPr lang="es-ES_tradnl" sz="5200" dirty="0" err="1">
                <a:solidFill>
                  <a:schemeClr val="bg1"/>
                </a:solidFill>
                <a:latin typeface="Tungsten Medium"/>
                <a:cs typeface="Tungsten Medium"/>
              </a:rPr>
              <a:t>processed</a:t>
            </a:r>
            <a:r>
              <a:rPr lang="es-ES_tradnl" sz="5200" dirty="0">
                <a:solidFill>
                  <a:schemeClr val="bg1"/>
                </a:solidFill>
                <a:latin typeface="Tungsten Medium"/>
                <a:cs typeface="Tungsten Medium"/>
              </a:rPr>
              <a:t> </a:t>
            </a:r>
            <a:r>
              <a:rPr lang="es-ES_tradnl" sz="5200" dirty="0" err="1">
                <a:solidFill>
                  <a:schemeClr val="bg1"/>
                </a:solidFill>
                <a:latin typeface="Tungsten Medium"/>
                <a:cs typeface="Tungsten Medium"/>
              </a:rPr>
              <a:t>food</a:t>
            </a:r>
            <a:r>
              <a:rPr lang="es-ES_tradnl" sz="5200" dirty="0">
                <a:solidFill>
                  <a:schemeClr val="bg1"/>
                </a:solidFill>
                <a:latin typeface="Tungsten Medium"/>
                <a:cs typeface="Tungsten Medium"/>
              </a:rPr>
              <a:t> and use of </a:t>
            </a:r>
            <a:r>
              <a:rPr lang="es-ES_tradnl" sz="5200" dirty="0" err="1">
                <a:solidFill>
                  <a:schemeClr val="bg1"/>
                </a:solidFill>
                <a:latin typeface="Tungsten Medium"/>
                <a:cs typeface="Tungsten Medium"/>
              </a:rPr>
              <a:t>chemicals</a:t>
            </a:r>
            <a:r>
              <a:rPr lang="es-ES_tradnl" sz="5200" dirty="0">
                <a:solidFill>
                  <a:schemeClr val="bg1"/>
                </a:solidFill>
                <a:latin typeface="Tungsten Medium"/>
                <a:cs typeface="Tungsten Medium"/>
              </a:rPr>
              <a:t> and </a:t>
            </a:r>
            <a:r>
              <a:rPr lang="es-ES_tradnl" sz="5200" dirty="0" err="1">
                <a:solidFill>
                  <a:schemeClr val="bg1"/>
                </a:solidFill>
                <a:latin typeface="Tungsten Medium"/>
                <a:cs typeface="Tungsten Medium"/>
              </a:rPr>
              <a:t>pesticides</a:t>
            </a:r>
            <a:r>
              <a:rPr lang="es-ES_tradnl" sz="5200" dirty="0">
                <a:solidFill>
                  <a:schemeClr val="bg1"/>
                </a:solidFill>
                <a:latin typeface="Tungsten Medium"/>
                <a:cs typeface="Tungsten Medium"/>
              </a:rPr>
              <a:t> in </a:t>
            </a:r>
            <a:r>
              <a:rPr lang="es-ES_tradnl" sz="5200" dirty="0" err="1">
                <a:solidFill>
                  <a:schemeClr val="bg1"/>
                </a:solidFill>
                <a:latin typeface="Tungsten Medium"/>
                <a:cs typeface="Tungsten Medium"/>
              </a:rPr>
              <a:t>intensive</a:t>
            </a:r>
            <a:r>
              <a:rPr lang="es-ES_tradnl" sz="5200" dirty="0">
                <a:solidFill>
                  <a:schemeClr val="bg1"/>
                </a:solidFill>
                <a:latin typeface="Tungsten Medium"/>
                <a:cs typeface="Tungsten Medium"/>
              </a:rPr>
              <a:t> </a:t>
            </a:r>
            <a:r>
              <a:rPr lang="es-ES_tradnl" sz="5200" dirty="0" err="1">
                <a:solidFill>
                  <a:schemeClr val="bg1"/>
                </a:solidFill>
                <a:latin typeface="Tungsten Medium"/>
                <a:cs typeface="Tungsten Medium"/>
              </a:rPr>
              <a:t>farming</a:t>
            </a:r>
            <a:r>
              <a:rPr lang="es-ES_tradnl" sz="5200" dirty="0">
                <a:solidFill>
                  <a:schemeClr val="bg1"/>
                </a:solidFill>
                <a:latin typeface="Tungsten Medium"/>
                <a:cs typeface="Tungsten Medium"/>
              </a:rPr>
              <a:t> </a:t>
            </a:r>
          </a:p>
        </p:txBody>
      </p:sp>
      <p:sp>
        <p:nvSpPr>
          <p:cNvPr id="6" name="TextBox 5"/>
          <p:cNvSpPr txBox="1"/>
          <p:nvPr/>
        </p:nvSpPr>
        <p:spPr>
          <a:xfrm>
            <a:off x="4968875" y="6283936"/>
            <a:ext cx="6889752" cy="307777"/>
          </a:xfrm>
          <a:prstGeom prst="rect">
            <a:avLst/>
          </a:prstGeom>
          <a:solidFill>
            <a:schemeClr val="tx1">
              <a:alpha val="30000"/>
            </a:schemeClr>
          </a:solidFill>
        </p:spPr>
        <p:txBody>
          <a:bodyPr wrap="square" rtlCol="0">
            <a:spAutoFit/>
          </a:bodyPr>
          <a:lstStyle/>
          <a:p>
            <a:pPr algn="r"/>
            <a:r>
              <a:rPr lang="en-US" sz="1400" dirty="0">
                <a:solidFill>
                  <a:schemeClr val="accent6">
                    <a:lumMod val="40000"/>
                    <a:lumOff val="60000"/>
                  </a:schemeClr>
                </a:solidFill>
                <a:latin typeface="Arial Black"/>
                <a:cs typeface="Arial Black"/>
              </a:rPr>
              <a:t>Global Panel on Agriculture and Food Systems for Nutrition</a:t>
            </a:r>
            <a:endParaRPr lang="es-ES_tradnl" sz="1400" dirty="0">
              <a:solidFill>
                <a:schemeClr val="accent6">
                  <a:lumMod val="40000"/>
                  <a:lumOff val="60000"/>
                </a:schemeClr>
              </a:solidFill>
              <a:latin typeface="Arial Black"/>
              <a:cs typeface="Arial Black"/>
            </a:endParaRPr>
          </a:p>
        </p:txBody>
      </p:sp>
    </p:spTree>
    <p:extLst>
      <p:ext uri="{BB962C8B-B14F-4D97-AF65-F5344CB8AC3E}">
        <p14:creationId xmlns:p14="http://schemas.microsoft.com/office/powerpoint/2010/main" val="1280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8449"/>
        </a:solidFill>
        <a:effectLst/>
      </p:bgPr>
    </p:bg>
    <p:spTree>
      <p:nvGrpSpPr>
        <p:cNvPr id="1" name=""/>
        <p:cNvGrpSpPr/>
        <p:nvPr/>
      </p:nvGrpSpPr>
      <p:grpSpPr>
        <a:xfrm>
          <a:off x="0" y="0"/>
          <a:ext cx="0" cy="0"/>
          <a:chOff x="0" y="0"/>
          <a:chExt cx="0" cy="0"/>
        </a:xfrm>
      </p:grpSpPr>
      <p:pic>
        <p:nvPicPr>
          <p:cNvPr id="10" name="Picture 9" descr="brooke-cagle-32425-unsplash.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69381" y="-392077"/>
            <a:ext cx="12596075" cy="7331309"/>
          </a:xfrm>
          <a:prstGeom prst="rect">
            <a:avLst/>
          </a:prstGeom>
        </p:spPr>
      </p:pic>
      <p:sp>
        <p:nvSpPr>
          <p:cNvPr id="4" name="CuadroTexto 3"/>
          <p:cNvSpPr txBox="1"/>
          <p:nvPr/>
        </p:nvSpPr>
        <p:spPr>
          <a:xfrm>
            <a:off x="342900" y="135751"/>
            <a:ext cx="11849100" cy="584775"/>
          </a:xfrm>
          <a:prstGeom prst="rect">
            <a:avLst/>
          </a:prstGeom>
          <a:noFill/>
        </p:spPr>
        <p:txBody>
          <a:bodyPr wrap="square" rtlCol="0">
            <a:spAutoFit/>
          </a:bodyPr>
          <a:lstStyle/>
          <a:p>
            <a:r>
              <a:rPr lang="en-GB" sz="3200" dirty="0">
                <a:solidFill>
                  <a:schemeClr val="bg1"/>
                </a:solidFill>
                <a:latin typeface="Tungsten Medium"/>
                <a:cs typeface="Tungsten Medium"/>
              </a:rPr>
              <a:t>OUR MISSION.</a:t>
            </a:r>
          </a:p>
        </p:txBody>
      </p:sp>
      <p:sp>
        <p:nvSpPr>
          <p:cNvPr id="2" name="Rectángulo 1"/>
          <p:cNvSpPr/>
          <p:nvPr/>
        </p:nvSpPr>
        <p:spPr>
          <a:xfrm>
            <a:off x="0" y="135751"/>
            <a:ext cx="12192000" cy="584775"/>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Ins="144000" rtlCol="0" anchor="ctr"/>
          <a:lstStyle/>
          <a:p>
            <a:r>
              <a:rPr lang="en-GB" sz="3600" dirty="0">
                <a:solidFill>
                  <a:schemeClr val="bg1"/>
                </a:solidFill>
                <a:latin typeface="Tungsten Medium"/>
                <a:cs typeface="Tungsten Medium"/>
              </a:rPr>
              <a:t>INCREASING DEMAND</a:t>
            </a:r>
          </a:p>
        </p:txBody>
      </p:sp>
      <p:sp>
        <p:nvSpPr>
          <p:cNvPr id="3" name="Rectángulo 2"/>
          <p:cNvSpPr/>
          <p:nvPr/>
        </p:nvSpPr>
        <p:spPr>
          <a:xfrm>
            <a:off x="552642" y="4135114"/>
            <a:ext cx="11263843" cy="2631490"/>
          </a:xfrm>
          <a:prstGeom prst="rect">
            <a:avLst/>
          </a:prstGeom>
          <a:solidFill>
            <a:schemeClr val="accent4">
              <a:lumMod val="75000"/>
              <a:alpha val="53000"/>
            </a:schemeClr>
          </a:solidFill>
        </p:spPr>
        <p:txBody>
          <a:bodyPr wrap="square">
            <a:spAutoFit/>
          </a:bodyPr>
          <a:lstStyle/>
          <a:p>
            <a:pPr algn="ctr"/>
            <a:r>
              <a:rPr lang="es-ES" sz="5500" dirty="0">
                <a:solidFill>
                  <a:schemeClr val="bg1"/>
                </a:solidFill>
                <a:latin typeface="Tungsten Medium"/>
                <a:cs typeface="Tungsten Medium"/>
              </a:rPr>
              <a:t>l</a:t>
            </a:r>
            <a:r>
              <a:rPr lang="en-US" sz="5500" dirty="0" err="1">
                <a:solidFill>
                  <a:schemeClr val="bg1"/>
                </a:solidFill>
                <a:latin typeface="Tungsten Medium"/>
                <a:cs typeface="Tungsten Medium"/>
              </a:rPr>
              <a:t>ocal</a:t>
            </a:r>
            <a:r>
              <a:rPr lang="en-US" sz="5500" dirty="0">
                <a:solidFill>
                  <a:schemeClr val="bg1"/>
                </a:solidFill>
                <a:latin typeface="Tungsten Medium"/>
                <a:cs typeface="Tungsten Medium"/>
              </a:rPr>
              <a:t>, organic and fresh produce, direct from producer,</a:t>
            </a:r>
          </a:p>
          <a:p>
            <a:pPr algn="ctr"/>
            <a:r>
              <a:rPr lang="es-ES" sz="5500" dirty="0">
                <a:solidFill>
                  <a:schemeClr val="bg1"/>
                </a:solidFill>
                <a:latin typeface="Tungsten Medium"/>
                <a:cs typeface="Tungsten Medium"/>
              </a:rPr>
              <a:t>r</a:t>
            </a:r>
            <a:r>
              <a:rPr lang="es-ES_tradnl" sz="5500" dirty="0" err="1">
                <a:solidFill>
                  <a:schemeClr val="bg1"/>
                </a:solidFill>
                <a:latin typeface="Tungsten Medium"/>
                <a:cs typeface="Tungsten Medium"/>
              </a:rPr>
              <a:t>ecently</a:t>
            </a:r>
            <a:r>
              <a:rPr lang="es-ES_tradnl" sz="5500" dirty="0">
                <a:solidFill>
                  <a:schemeClr val="bg1"/>
                </a:solidFill>
                <a:latin typeface="Tungsten Medium"/>
                <a:cs typeface="Tungsten Medium"/>
              </a:rPr>
              <a:t> </a:t>
            </a:r>
            <a:r>
              <a:rPr lang="es-ES_tradnl" sz="5500" dirty="0" err="1">
                <a:solidFill>
                  <a:schemeClr val="bg1"/>
                </a:solidFill>
                <a:latin typeface="Tungsten Medium"/>
                <a:cs typeface="Tungsten Medium"/>
              </a:rPr>
              <a:t>harvested</a:t>
            </a:r>
            <a:endParaRPr lang="en-US" sz="5500" dirty="0">
              <a:solidFill>
                <a:schemeClr val="bg1"/>
              </a:solidFill>
              <a:latin typeface="Tungsten Medium"/>
              <a:cs typeface="Tungsten Medium"/>
            </a:endParaRPr>
          </a:p>
          <a:p>
            <a:pPr algn="ctr"/>
            <a:r>
              <a:rPr lang="en-US" sz="5500" dirty="0">
                <a:solidFill>
                  <a:schemeClr val="bg1"/>
                </a:solidFill>
                <a:latin typeface="Tungsten Medium"/>
                <a:cs typeface="Tungsten Medium"/>
              </a:rPr>
              <a:t> </a:t>
            </a:r>
            <a:endParaRPr lang="es-ES" sz="5500" dirty="0">
              <a:solidFill>
                <a:schemeClr val="bg1"/>
              </a:solidFill>
              <a:latin typeface="Tungsten Medium"/>
              <a:cs typeface="Tungsten Medium"/>
            </a:endParaRPr>
          </a:p>
        </p:txBody>
      </p:sp>
      <p:sp>
        <p:nvSpPr>
          <p:cNvPr id="6" name="TextBox 5"/>
          <p:cNvSpPr txBox="1"/>
          <p:nvPr/>
        </p:nvSpPr>
        <p:spPr>
          <a:xfrm>
            <a:off x="886406" y="6247534"/>
            <a:ext cx="10749493" cy="400110"/>
          </a:xfrm>
          <a:prstGeom prst="rect">
            <a:avLst/>
          </a:prstGeom>
          <a:noFill/>
        </p:spPr>
        <p:txBody>
          <a:bodyPr wrap="square" rtlCol="0">
            <a:spAutoFit/>
          </a:bodyPr>
          <a:lstStyle/>
          <a:p>
            <a:pPr algn="r"/>
            <a:r>
              <a:rPr lang="es-ES_tradnl" sz="2000" dirty="0" err="1">
                <a:solidFill>
                  <a:schemeClr val="accent4">
                    <a:lumMod val="20000"/>
                    <a:lumOff val="80000"/>
                  </a:schemeClr>
                </a:solidFill>
                <a:latin typeface="Arial Black"/>
                <a:cs typeface="Arial Black"/>
              </a:rPr>
              <a:t>Growth</a:t>
            </a:r>
            <a:r>
              <a:rPr lang="es-ES_tradnl" sz="2000" dirty="0">
                <a:solidFill>
                  <a:schemeClr val="accent4">
                    <a:lumMod val="20000"/>
                    <a:lumOff val="80000"/>
                  </a:schemeClr>
                </a:solidFill>
                <a:latin typeface="Arial Black"/>
                <a:cs typeface="Arial Black"/>
              </a:rPr>
              <a:t> has </a:t>
            </a:r>
            <a:r>
              <a:rPr lang="es-ES_tradnl" sz="2000" dirty="0" err="1">
                <a:solidFill>
                  <a:schemeClr val="accent4">
                    <a:lumMod val="20000"/>
                    <a:lumOff val="80000"/>
                  </a:schemeClr>
                </a:solidFill>
                <a:latin typeface="Arial Black"/>
                <a:cs typeface="Arial Black"/>
              </a:rPr>
              <a:t>increased</a:t>
            </a:r>
            <a:r>
              <a:rPr lang="es-ES_tradnl" sz="2000" dirty="0">
                <a:solidFill>
                  <a:schemeClr val="accent4">
                    <a:lumMod val="20000"/>
                    <a:lumOff val="80000"/>
                  </a:schemeClr>
                </a:solidFill>
                <a:latin typeface="Arial Black"/>
                <a:cs typeface="Arial Black"/>
              </a:rPr>
              <a:t> 22% more </a:t>
            </a:r>
            <a:r>
              <a:rPr lang="es-ES_tradnl" sz="2000" dirty="0" err="1">
                <a:solidFill>
                  <a:schemeClr val="accent4">
                    <a:lumMod val="20000"/>
                    <a:lumOff val="80000"/>
                  </a:schemeClr>
                </a:solidFill>
                <a:latin typeface="Arial Black"/>
                <a:cs typeface="Arial Black"/>
              </a:rPr>
              <a:t>than</a:t>
            </a:r>
            <a:r>
              <a:rPr lang="es-ES_tradnl" sz="2000" dirty="0">
                <a:solidFill>
                  <a:schemeClr val="accent4">
                    <a:lumMod val="20000"/>
                    <a:lumOff val="80000"/>
                  </a:schemeClr>
                </a:solidFill>
                <a:latin typeface="Arial Black"/>
                <a:cs typeface="Arial Black"/>
              </a:rPr>
              <a:t> </a:t>
            </a:r>
            <a:r>
              <a:rPr lang="es-ES_tradnl" sz="2000" dirty="0" err="1">
                <a:solidFill>
                  <a:schemeClr val="accent4">
                    <a:lumMod val="20000"/>
                    <a:lumOff val="80000"/>
                  </a:schemeClr>
                </a:solidFill>
                <a:latin typeface="Arial Black"/>
                <a:cs typeface="Arial Black"/>
              </a:rPr>
              <a:t>conventional</a:t>
            </a:r>
            <a:r>
              <a:rPr lang="es-ES_tradnl" sz="2000" dirty="0">
                <a:solidFill>
                  <a:schemeClr val="accent4">
                    <a:lumMod val="20000"/>
                    <a:lumOff val="80000"/>
                  </a:schemeClr>
                </a:solidFill>
                <a:latin typeface="Arial Black"/>
                <a:cs typeface="Arial Black"/>
              </a:rPr>
              <a:t> produce - </a:t>
            </a:r>
            <a:r>
              <a:rPr lang="es-ES_tradnl" sz="2000" dirty="0" err="1">
                <a:solidFill>
                  <a:schemeClr val="accent4">
                    <a:lumMod val="20000"/>
                    <a:lumOff val="80000"/>
                  </a:schemeClr>
                </a:solidFill>
                <a:latin typeface="Arial Black"/>
                <a:cs typeface="Arial Black"/>
              </a:rPr>
              <a:t>IRIWorldWide</a:t>
            </a:r>
            <a:endParaRPr lang="es-ES_tradnl" sz="2000" dirty="0">
              <a:solidFill>
                <a:schemeClr val="accent4">
                  <a:lumMod val="20000"/>
                  <a:lumOff val="80000"/>
                </a:schemeClr>
              </a:solidFill>
              <a:latin typeface="Arial Black"/>
              <a:cs typeface="Arial Black"/>
            </a:endParaRPr>
          </a:p>
        </p:txBody>
      </p:sp>
    </p:spTree>
    <p:extLst>
      <p:ext uri="{BB962C8B-B14F-4D97-AF65-F5344CB8AC3E}">
        <p14:creationId xmlns:p14="http://schemas.microsoft.com/office/powerpoint/2010/main" val="254532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fcbe5e5-e425-4379-a7c3-a82cec19f09f 2.jpg"/>
          <p:cNvPicPr>
            <a:picLocks noChangeAspect="1"/>
          </p:cNvPicPr>
          <p:nvPr/>
        </p:nvPicPr>
        <p:blipFill>
          <a:blip r:embed="rId2"/>
          <a:stretch>
            <a:fillRect/>
          </a:stretch>
        </p:blipFill>
        <p:spPr>
          <a:xfrm>
            <a:off x="6316" y="-618580"/>
            <a:ext cx="12185684" cy="7941616"/>
          </a:xfrm>
          <a:prstGeom prst="rect">
            <a:avLst/>
          </a:prstGeom>
          <a:ln>
            <a:noFill/>
          </a:ln>
        </p:spPr>
      </p:pic>
      <p:sp>
        <p:nvSpPr>
          <p:cNvPr id="3" name="Rectángulo 2">
            <a:extLst>
              <a:ext uri="{FF2B5EF4-FFF2-40B4-BE49-F238E27FC236}">
                <a16:creationId xmlns:a16="http://schemas.microsoft.com/office/drawing/2014/main" id="{E9D39DA9-07F9-428B-826D-99230D54C6D7}"/>
              </a:ext>
            </a:extLst>
          </p:cNvPr>
          <p:cNvSpPr/>
          <p:nvPr/>
        </p:nvSpPr>
        <p:spPr>
          <a:xfrm>
            <a:off x="138995" y="572547"/>
            <a:ext cx="2849737" cy="4185720"/>
          </a:xfrm>
          <a:prstGeom prst="rect">
            <a:avLst/>
          </a:prstGeom>
          <a:solidFill>
            <a:schemeClr val="tx1">
              <a:alpha val="35000"/>
            </a:schemeClr>
          </a:solidFill>
          <a:ln>
            <a:solidFill>
              <a:srgbClr val="0E8449"/>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pPr algn="just"/>
            <a:r>
              <a:rPr lang="es-ES_tradnl" sz="2400" b="1" dirty="0">
                <a:solidFill>
                  <a:schemeClr val="bg1"/>
                </a:solidFill>
                <a:latin typeface="Tungsten Medium" pitchFamily="50" charset="0"/>
              </a:rPr>
              <a:t>PABLO </a:t>
            </a:r>
          </a:p>
          <a:p>
            <a:pPr algn="just"/>
            <a:r>
              <a:rPr lang="es-ES_tradnl" sz="2400" b="1" dirty="0">
                <a:solidFill>
                  <a:schemeClr val="bg1"/>
                </a:solidFill>
                <a:latin typeface="Tungsten Medium" pitchFamily="50" charset="0"/>
              </a:rPr>
              <a:t>STÜRZER</a:t>
            </a:r>
          </a:p>
          <a:p>
            <a:pPr algn="just"/>
            <a:endParaRPr lang="es-ES_tradnl" sz="1200" dirty="0">
              <a:solidFill>
                <a:schemeClr val="tx1">
                  <a:lumMod val="65000"/>
                  <a:lumOff val="35000"/>
                </a:schemeClr>
              </a:solidFill>
            </a:endParaRPr>
          </a:p>
          <a:p>
            <a:pPr algn="just"/>
            <a:r>
              <a:rPr lang="es-ES_tradnl" sz="1200" dirty="0">
                <a:solidFill>
                  <a:schemeClr val="bg1"/>
                </a:solidFill>
              </a:rPr>
              <a:t>45</a:t>
            </a:r>
            <a:r>
              <a:rPr lang="en-GB" sz="1200" dirty="0">
                <a:solidFill>
                  <a:schemeClr val="bg1"/>
                </a:solidFill>
              </a:rPr>
              <a:t> </a:t>
            </a:r>
            <a:r>
              <a:rPr lang="en-GB" sz="1200" dirty="0" err="1">
                <a:solidFill>
                  <a:schemeClr val="bg1"/>
                </a:solidFill>
              </a:rPr>
              <a:t>yo</a:t>
            </a:r>
            <a:r>
              <a:rPr lang="en-GB" sz="1200" dirty="0">
                <a:solidFill>
                  <a:schemeClr val="bg1"/>
                </a:solidFill>
              </a:rPr>
              <a:t>. Entrepreneur, BS Industrial Psychology, with more than 25 years of international experience, in R&amp;D, Marketing, Functional Design and UX in apps and IT platforms and TELCO. He has an extensive experience in digital start-up projects, founder of </a:t>
            </a:r>
            <a:r>
              <a:rPr lang="en-GB" sz="1200" dirty="0" err="1">
                <a:solidFill>
                  <a:schemeClr val="bg1"/>
                </a:solidFill>
              </a:rPr>
              <a:t>blablaweb</a:t>
            </a:r>
            <a:r>
              <a:rPr lang="en-GB" sz="1200" dirty="0">
                <a:solidFill>
                  <a:schemeClr val="bg1"/>
                </a:solidFill>
              </a:rPr>
              <a:t>, </a:t>
            </a:r>
            <a:r>
              <a:rPr lang="en-GB" sz="1200" dirty="0" err="1">
                <a:solidFill>
                  <a:schemeClr val="bg1"/>
                </a:solidFill>
              </a:rPr>
              <a:t>motovitae</a:t>
            </a:r>
            <a:r>
              <a:rPr lang="en-GB" sz="1200" dirty="0">
                <a:solidFill>
                  <a:schemeClr val="bg1"/>
                </a:solidFill>
              </a:rPr>
              <a:t>, </a:t>
            </a:r>
            <a:r>
              <a:rPr lang="en-GB" sz="1200" dirty="0" err="1">
                <a:solidFill>
                  <a:schemeClr val="bg1"/>
                </a:solidFill>
              </a:rPr>
              <a:t>agendit</a:t>
            </a:r>
            <a:r>
              <a:rPr lang="en-GB" sz="1200" dirty="0">
                <a:solidFill>
                  <a:schemeClr val="bg1"/>
                </a:solidFill>
              </a:rPr>
              <a:t>,, expert in design, online marketing, social media, and ecommerce. Founder of 4One, one of the first online digital agencies in Spain during 14 years, sold to start </a:t>
            </a:r>
            <a:r>
              <a:rPr lang="en-GB" sz="1200" dirty="0" err="1">
                <a:solidFill>
                  <a:schemeClr val="bg1"/>
                </a:solidFill>
              </a:rPr>
              <a:t>Farmidable</a:t>
            </a:r>
            <a:r>
              <a:rPr lang="en-GB" sz="1200" dirty="0">
                <a:solidFill>
                  <a:schemeClr val="bg1"/>
                </a:solidFill>
              </a:rPr>
              <a:t> up. A natural optimistic motivator, speaking </a:t>
            </a:r>
            <a:r>
              <a:rPr lang="en-GB" sz="1200" dirty="0" err="1">
                <a:solidFill>
                  <a:schemeClr val="bg1"/>
                </a:solidFill>
              </a:rPr>
              <a:t>spanish</a:t>
            </a:r>
            <a:r>
              <a:rPr lang="en-GB" sz="1200" dirty="0">
                <a:solidFill>
                  <a:schemeClr val="bg1"/>
                </a:solidFill>
              </a:rPr>
              <a:t>, </a:t>
            </a:r>
            <a:r>
              <a:rPr lang="en-GB" sz="1200" dirty="0" err="1">
                <a:solidFill>
                  <a:schemeClr val="bg1"/>
                </a:solidFill>
              </a:rPr>
              <a:t>english</a:t>
            </a:r>
            <a:r>
              <a:rPr lang="en-GB" sz="1200" dirty="0">
                <a:solidFill>
                  <a:schemeClr val="bg1"/>
                </a:solidFill>
              </a:rPr>
              <a:t>, </a:t>
            </a:r>
            <a:r>
              <a:rPr lang="en-GB" sz="1200" dirty="0" err="1">
                <a:solidFill>
                  <a:schemeClr val="bg1"/>
                </a:solidFill>
              </a:rPr>
              <a:t>german</a:t>
            </a:r>
            <a:r>
              <a:rPr lang="en-GB" sz="1200" dirty="0">
                <a:solidFill>
                  <a:schemeClr val="bg1"/>
                </a:solidFill>
              </a:rPr>
              <a:t> still learning </a:t>
            </a:r>
            <a:r>
              <a:rPr lang="en-GB" sz="1200" dirty="0" err="1">
                <a:solidFill>
                  <a:schemeClr val="bg1"/>
                </a:solidFill>
              </a:rPr>
              <a:t>french</a:t>
            </a:r>
            <a:r>
              <a:rPr lang="en-GB" sz="1200" dirty="0">
                <a:solidFill>
                  <a:schemeClr val="bg1"/>
                </a:solidFill>
              </a:rPr>
              <a:t>, who loves sports and nature. </a:t>
            </a:r>
          </a:p>
          <a:p>
            <a:pPr algn="just"/>
            <a:endParaRPr lang="es-ES_tradnl" sz="1200" dirty="0">
              <a:solidFill>
                <a:schemeClr val="bg1"/>
              </a:solidFill>
            </a:endParaRPr>
          </a:p>
        </p:txBody>
      </p:sp>
      <p:sp>
        <p:nvSpPr>
          <p:cNvPr id="4" name="Rectángulo 3">
            <a:extLst>
              <a:ext uri="{FF2B5EF4-FFF2-40B4-BE49-F238E27FC236}">
                <a16:creationId xmlns:a16="http://schemas.microsoft.com/office/drawing/2014/main" id="{FCF43147-AC05-4BFF-9E71-E82FC3D5FDFC}"/>
              </a:ext>
            </a:extLst>
          </p:cNvPr>
          <p:cNvSpPr/>
          <p:nvPr/>
        </p:nvSpPr>
        <p:spPr>
          <a:xfrm>
            <a:off x="9239327" y="2078473"/>
            <a:ext cx="2643207" cy="4373127"/>
          </a:xfrm>
          <a:prstGeom prst="rect">
            <a:avLst/>
          </a:prstGeom>
          <a:solidFill>
            <a:schemeClr val="tx1">
              <a:alpha val="30000"/>
            </a:schemeClr>
          </a:solidFill>
          <a:ln>
            <a:solidFill>
              <a:srgbClr val="0E8449"/>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r>
              <a:rPr lang="es-ES_tradnl" sz="2400" b="1" dirty="0">
                <a:solidFill>
                  <a:srgbClr val="FFFFFF"/>
                </a:solidFill>
                <a:latin typeface="Tungsten Medium" pitchFamily="50" charset="0"/>
              </a:rPr>
              <a:t>ALBERTO </a:t>
            </a:r>
          </a:p>
          <a:p>
            <a:r>
              <a:rPr lang="es-ES_tradnl" sz="2400" b="1" dirty="0">
                <a:solidFill>
                  <a:srgbClr val="FFFFFF"/>
                </a:solidFill>
                <a:latin typeface="Tungsten Medium" pitchFamily="50" charset="0"/>
              </a:rPr>
              <a:t>PALACIOS</a:t>
            </a:r>
          </a:p>
          <a:p>
            <a:endParaRPr lang="es-ES_tradnl" sz="2000" dirty="0">
              <a:solidFill>
                <a:schemeClr val="tx1">
                  <a:lumMod val="65000"/>
                  <a:lumOff val="35000"/>
                </a:schemeClr>
              </a:solidFill>
            </a:endParaRPr>
          </a:p>
          <a:p>
            <a:pPr algn="just"/>
            <a:r>
              <a:rPr lang="en-GB" sz="1200" dirty="0">
                <a:solidFill>
                  <a:srgbClr val="FFFFFF"/>
                </a:solidFill>
              </a:rPr>
              <a:t>48 </a:t>
            </a:r>
            <a:r>
              <a:rPr lang="en-GB" sz="1200" dirty="0" err="1">
                <a:solidFill>
                  <a:srgbClr val="FFFFFF"/>
                </a:solidFill>
              </a:rPr>
              <a:t>yo</a:t>
            </a:r>
            <a:r>
              <a:rPr lang="en-GB" sz="1200" dirty="0">
                <a:solidFill>
                  <a:srgbClr val="FFFFFF"/>
                </a:solidFill>
              </a:rPr>
              <a:t>. Entrepreneur licensed in Politics and Sociology by UCM, Master in HR by UNED and Master in Marketing by ESIC, has developed his career in internet and telecom multinationals. Founder of 4One, </a:t>
            </a:r>
            <a:r>
              <a:rPr lang="en-GB" sz="1200" dirty="0" err="1">
                <a:solidFill>
                  <a:srgbClr val="FFFFFF"/>
                </a:solidFill>
              </a:rPr>
              <a:t>spanish</a:t>
            </a:r>
            <a:r>
              <a:rPr lang="en-GB" sz="1200" dirty="0">
                <a:solidFill>
                  <a:srgbClr val="FFFFFF"/>
                </a:solidFill>
              </a:rPr>
              <a:t> leading online digital agency, for more than 12 years sold to start </a:t>
            </a:r>
            <a:r>
              <a:rPr lang="en-GB" sz="1200" dirty="0" err="1">
                <a:solidFill>
                  <a:srgbClr val="FFFFFF"/>
                </a:solidFill>
              </a:rPr>
              <a:t>Farmidable</a:t>
            </a:r>
            <a:r>
              <a:rPr lang="en-GB" sz="1200" dirty="0">
                <a:solidFill>
                  <a:srgbClr val="FFFFFF"/>
                </a:solidFill>
              </a:rPr>
              <a:t> up. Part of several social project “Arte y </a:t>
            </a:r>
            <a:r>
              <a:rPr lang="en-GB" sz="1200" dirty="0" err="1">
                <a:solidFill>
                  <a:srgbClr val="FFFFFF"/>
                </a:solidFill>
              </a:rPr>
              <a:t>Cera</a:t>
            </a:r>
            <a:r>
              <a:rPr lang="en-GB" sz="1200" dirty="0">
                <a:solidFill>
                  <a:srgbClr val="FFFFFF"/>
                </a:solidFill>
              </a:rPr>
              <a:t> SL” and “</a:t>
            </a:r>
            <a:r>
              <a:rPr lang="en-GB" sz="1200" dirty="0" err="1">
                <a:solidFill>
                  <a:srgbClr val="FFFFFF"/>
                </a:solidFill>
              </a:rPr>
              <a:t>Asociación</a:t>
            </a:r>
            <a:r>
              <a:rPr lang="en-GB" sz="1200" dirty="0">
                <a:solidFill>
                  <a:srgbClr val="FFFFFF"/>
                </a:solidFill>
              </a:rPr>
              <a:t> </a:t>
            </a:r>
            <a:r>
              <a:rPr lang="en-GB" sz="1200" dirty="0" err="1">
                <a:solidFill>
                  <a:srgbClr val="FFFFFF"/>
                </a:solidFill>
              </a:rPr>
              <a:t>para</a:t>
            </a:r>
            <a:r>
              <a:rPr lang="en-GB" sz="1200" dirty="0">
                <a:solidFill>
                  <a:srgbClr val="FFFFFF"/>
                </a:solidFill>
              </a:rPr>
              <a:t> el </a:t>
            </a:r>
            <a:r>
              <a:rPr lang="en-GB" sz="1200" dirty="0" err="1">
                <a:solidFill>
                  <a:srgbClr val="FFFFFF"/>
                </a:solidFill>
              </a:rPr>
              <a:t>Desarrollo</a:t>
            </a:r>
            <a:r>
              <a:rPr lang="en-GB" sz="1200" dirty="0">
                <a:solidFill>
                  <a:srgbClr val="FFFFFF"/>
                </a:solidFill>
              </a:rPr>
              <a:t> de la </a:t>
            </a:r>
            <a:r>
              <a:rPr lang="en-GB" sz="1200" dirty="0" err="1">
                <a:solidFill>
                  <a:srgbClr val="FFFFFF"/>
                </a:solidFill>
              </a:rPr>
              <a:t>Pedagogía</a:t>
            </a:r>
            <a:r>
              <a:rPr lang="en-GB" sz="1200" dirty="0">
                <a:solidFill>
                  <a:srgbClr val="FFFFFF"/>
                </a:solidFill>
              </a:rPr>
              <a:t> </a:t>
            </a:r>
            <a:r>
              <a:rPr lang="en-GB" sz="1200" dirty="0" err="1">
                <a:solidFill>
                  <a:srgbClr val="FFFFFF"/>
                </a:solidFill>
              </a:rPr>
              <a:t>Curativa</a:t>
            </a:r>
            <a:r>
              <a:rPr lang="en-GB" sz="1200" dirty="0">
                <a:solidFill>
                  <a:srgbClr val="FFFFFF"/>
                </a:solidFill>
              </a:rPr>
              <a:t> y </a:t>
            </a:r>
            <a:r>
              <a:rPr lang="en-GB" sz="1200" dirty="0" err="1">
                <a:solidFill>
                  <a:srgbClr val="FFFFFF"/>
                </a:solidFill>
              </a:rPr>
              <a:t>Socioterapia</a:t>
            </a:r>
            <a:r>
              <a:rPr lang="en-GB" sz="1200" dirty="0">
                <a:solidFill>
                  <a:srgbClr val="FFFFFF"/>
                </a:solidFill>
              </a:rPr>
              <a:t> de Rudolf Steiner”. Foodie, creator of several consumer groups  and obsessed with farmers markets.</a:t>
            </a:r>
            <a:endParaRPr lang="es-ES_tradnl" sz="1200" dirty="0">
              <a:solidFill>
                <a:srgbClr val="FFFFFF"/>
              </a:solidFill>
            </a:endParaRPr>
          </a:p>
          <a:p>
            <a:pPr algn="just"/>
            <a:endParaRPr lang="es-ES_tradnl" sz="1200" dirty="0">
              <a:solidFill>
                <a:schemeClr val="bg1"/>
              </a:solidFill>
            </a:endParaRPr>
          </a:p>
        </p:txBody>
      </p:sp>
      <p:sp>
        <p:nvSpPr>
          <p:cNvPr id="5" name="Rectángulo 4">
            <a:extLst>
              <a:ext uri="{FF2B5EF4-FFF2-40B4-BE49-F238E27FC236}">
                <a16:creationId xmlns:a16="http://schemas.microsoft.com/office/drawing/2014/main" id="{FCF43147-AC05-4BFF-9E71-E82FC3D5FDFC}"/>
              </a:ext>
            </a:extLst>
          </p:cNvPr>
          <p:cNvSpPr/>
          <p:nvPr/>
        </p:nvSpPr>
        <p:spPr>
          <a:xfrm>
            <a:off x="355600" y="5615516"/>
            <a:ext cx="8102600" cy="986367"/>
          </a:xfrm>
          <a:prstGeom prst="rect">
            <a:avLst/>
          </a:prstGeom>
          <a:solidFill>
            <a:schemeClr val="tx1">
              <a:alpha val="30000"/>
            </a:schemeClr>
          </a:solidFill>
          <a:ln>
            <a:solidFill>
              <a:srgbClr val="0E8449"/>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nchorCtr="0"/>
          <a:lstStyle/>
          <a:p>
            <a:pPr algn="just"/>
            <a:r>
              <a:rPr lang="es-ES_tradnl" sz="3600" dirty="0" err="1">
                <a:solidFill>
                  <a:srgbClr val="FFFFFF"/>
                </a:solidFill>
                <a:latin typeface="Tungsten Medium"/>
                <a:cs typeface="Tungsten Medium"/>
              </a:rPr>
              <a:t>Over</a:t>
            </a:r>
            <a:r>
              <a:rPr lang="es-ES_tradnl" sz="3600" dirty="0">
                <a:solidFill>
                  <a:srgbClr val="FFFFFF"/>
                </a:solidFill>
                <a:latin typeface="Tungsten Medium"/>
                <a:cs typeface="Tungsten Medium"/>
              </a:rPr>
              <a:t> 25 </a:t>
            </a:r>
            <a:r>
              <a:rPr lang="es-ES_tradnl" sz="3600" dirty="0" err="1">
                <a:solidFill>
                  <a:srgbClr val="FFFFFF"/>
                </a:solidFill>
                <a:latin typeface="Tungsten Medium"/>
                <a:cs typeface="Tungsten Medium"/>
              </a:rPr>
              <a:t>years</a:t>
            </a:r>
            <a:r>
              <a:rPr lang="es-ES_tradnl" sz="3600" dirty="0">
                <a:solidFill>
                  <a:srgbClr val="FFFFFF"/>
                </a:solidFill>
                <a:latin typeface="Tungsten Medium"/>
                <a:cs typeface="Tungsten Medium"/>
              </a:rPr>
              <a:t> of </a:t>
            </a:r>
            <a:r>
              <a:rPr lang="es-ES_tradnl" sz="3600" dirty="0" err="1">
                <a:solidFill>
                  <a:srgbClr val="FFFFFF"/>
                </a:solidFill>
                <a:latin typeface="Tungsten Medium"/>
                <a:cs typeface="Tungsten Medium"/>
              </a:rPr>
              <a:t>experience</a:t>
            </a:r>
            <a:r>
              <a:rPr lang="es-ES_tradnl" sz="3600" dirty="0">
                <a:solidFill>
                  <a:srgbClr val="FFFFFF"/>
                </a:solidFill>
                <a:latin typeface="Tungsten Medium"/>
                <a:cs typeface="Tungsten Medium"/>
              </a:rPr>
              <a:t> in </a:t>
            </a:r>
            <a:r>
              <a:rPr lang="es-ES_tradnl" sz="3600" dirty="0" err="1">
                <a:solidFill>
                  <a:srgbClr val="FFFFFF"/>
                </a:solidFill>
                <a:latin typeface="Tungsten Medium"/>
                <a:cs typeface="Tungsten Medium"/>
              </a:rPr>
              <a:t>food</a:t>
            </a:r>
            <a:r>
              <a:rPr lang="es-ES_tradnl" sz="3600" dirty="0">
                <a:solidFill>
                  <a:srgbClr val="FFFFFF"/>
                </a:solidFill>
                <a:latin typeface="Tungsten Medium"/>
                <a:cs typeface="Tungsten Medium"/>
              </a:rPr>
              <a:t>, marketing and e-</a:t>
            </a:r>
            <a:r>
              <a:rPr lang="es-ES_tradnl" sz="3600" dirty="0" err="1">
                <a:solidFill>
                  <a:srgbClr val="FFFFFF"/>
                </a:solidFill>
                <a:latin typeface="Tungsten Medium"/>
                <a:cs typeface="Tungsten Medium"/>
              </a:rPr>
              <a:t>commerce</a:t>
            </a:r>
            <a:endParaRPr lang="es-ES_tradnl" sz="3600" dirty="0">
              <a:solidFill>
                <a:srgbClr val="FFFFFF"/>
              </a:solidFill>
              <a:latin typeface="Tungsten Medium"/>
              <a:cs typeface="Tungsten Medium"/>
            </a:endParaRPr>
          </a:p>
          <a:p>
            <a:pPr algn="just"/>
            <a:endParaRPr lang="es-ES_tradnl" sz="2400" dirty="0">
              <a:solidFill>
                <a:schemeClr val="bg1"/>
              </a:solidFill>
            </a:endParaRPr>
          </a:p>
        </p:txBody>
      </p:sp>
    </p:spTree>
    <p:extLst>
      <p:ext uri="{BB962C8B-B14F-4D97-AF65-F5344CB8AC3E}">
        <p14:creationId xmlns:p14="http://schemas.microsoft.com/office/powerpoint/2010/main" val="78666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8449"/>
        </a:solidFill>
        <a:effectLst/>
      </p:bgPr>
    </p:bg>
    <p:spTree>
      <p:nvGrpSpPr>
        <p:cNvPr id="1" name=""/>
        <p:cNvGrpSpPr/>
        <p:nvPr/>
      </p:nvGrpSpPr>
      <p:grpSpPr>
        <a:xfrm>
          <a:off x="0" y="0"/>
          <a:ext cx="0" cy="0"/>
          <a:chOff x="0" y="0"/>
          <a:chExt cx="0" cy="0"/>
        </a:xfrm>
      </p:grpSpPr>
      <p:pic>
        <p:nvPicPr>
          <p:cNvPr id="6" name="Imagen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6376"/>
            <a:ext cx="12192000" cy="700318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5" name="CuadroTexto 4"/>
          <p:cNvSpPr txBox="1"/>
          <p:nvPr/>
        </p:nvSpPr>
        <p:spPr>
          <a:xfrm>
            <a:off x="634999" y="3651250"/>
            <a:ext cx="11064875" cy="2200602"/>
          </a:xfrm>
          <a:prstGeom prst="rect">
            <a:avLst/>
          </a:prstGeom>
          <a:solidFill>
            <a:srgbClr val="385723">
              <a:alpha val="57000"/>
            </a:srgbClr>
          </a:solidFill>
        </p:spPr>
        <p:txBody>
          <a:bodyPr wrap="square" rtlCol="0">
            <a:spAutoFit/>
          </a:bodyPr>
          <a:lstStyle/>
          <a:p>
            <a:pPr algn="ctr"/>
            <a:r>
              <a:rPr lang="es-ES" sz="4900" dirty="0">
                <a:solidFill>
                  <a:schemeClr val="bg1"/>
                </a:solidFill>
                <a:latin typeface="Tungsten Medium"/>
                <a:cs typeface="Tungsten Medium"/>
              </a:rPr>
              <a:t>t</a:t>
            </a:r>
            <a:r>
              <a:rPr lang="en-GB" sz="4900" dirty="0">
                <a:solidFill>
                  <a:schemeClr val="bg1"/>
                </a:solidFill>
                <a:latin typeface="Tungsten Medium"/>
                <a:cs typeface="Tungsten Medium"/>
              </a:rPr>
              <a:t>he first delivery platform of recently harvested &amp; fresh produce, through a human communities network and door-to-door service</a:t>
            </a:r>
          </a:p>
          <a:p>
            <a:pPr algn="ctr"/>
            <a:r>
              <a:rPr lang="en-GB" sz="3900" dirty="0">
                <a:solidFill>
                  <a:schemeClr val="bg1"/>
                </a:solidFill>
                <a:latin typeface="Tungsten Medium"/>
                <a:cs typeface="Tungsten Medium"/>
              </a:rPr>
              <a:t>(schools, workplaces, gym, ...)</a:t>
            </a:r>
          </a:p>
        </p:txBody>
      </p:sp>
      <p:sp>
        <p:nvSpPr>
          <p:cNvPr id="4" name="CuadroTexto 3"/>
          <p:cNvSpPr txBox="1"/>
          <p:nvPr/>
        </p:nvSpPr>
        <p:spPr>
          <a:xfrm>
            <a:off x="342900" y="135751"/>
            <a:ext cx="11849100" cy="584775"/>
          </a:xfrm>
          <a:prstGeom prst="rect">
            <a:avLst/>
          </a:prstGeom>
          <a:noFill/>
        </p:spPr>
        <p:txBody>
          <a:bodyPr wrap="square" rtlCol="0">
            <a:spAutoFit/>
          </a:bodyPr>
          <a:lstStyle/>
          <a:p>
            <a:r>
              <a:rPr lang="en-GB" sz="3200" dirty="0">
                <a:solidFill>
                  <a:schemeClr val="bg1"/>
                </a:solidFill>
                <a:latin typeface="Tungsten Medium"/>
                <a:cs typeface="Tungsten Medium"/>
              </a:rPr>
              <a:t>OUR MISSION.</a:t>
            </a:r>
          </a:p>
        </p:txBody>
      </p:sp>
      <p:sp>
        <p:nvSpPr>
          <p:cNvPr id="2" name="Rectángulo 1"/>
          <p:cNvSpPr/>
          <p:nvPr/>
        </p:nvSpPr>
        <p:spPr>
          <a:xfrm>
            <a:off x="0" y="104001"/>
            <a:ext cx="12192000" cy="584775"/>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Ins="144000" rtlCol="0" anchor="ctr"/>
          <a:lstStyle/>
          <a:p>
            <a:r>
              <a:rPr lang="en-GB" sz="3600" dirty="0">
                <a:solidFill>
                  <a:schemeClr val="bg1"/>
                </a:solidFill>
                <a:latin typeface="Tungsten Medium"/>
                <a:cs typeface="Tungsten Medium"/>
              </a:rPr>
              <a:t>WHAT WE ACHIEVED</a:t>
            </a:r>
          </a:p>
        </p:txBody>
      </p:sp>
      <p:sp>
        <p:nvSpPr>
          <p:cNvPr id="7" name="TextBox 6"/>
          <p:cNvSpPr txBox="1"/>
          <p:nvPr/>
        </p:nvSpPr>
        <p:spPr>
          <a:xfrm>
            <a:off x="253999" y="1492270"/>
            <a:ext cx="5540376" cy="2246769"/>
          </a:xfrm>
          <a:prstGeom prst="rect">
            <a:avLst/>
          </a:prstGeom>
          <a:noFill/>
        </p:spPr>
        <p:txBody>
          <a:bodyPr wrap="square" rtlCol="0">
            <a:spAutoFit/>
          </a:bodyPr>
          <a:lstStyle/>
          <a:p>
            <a:r>
              <a:rPr lang="es-ES_tradnl" sz="14000" dirty="0">
                <a:solidFill>
                  <a:schemeClr val="bg1"/>
                </a:solidFill>
                <a:latin typeface="Tungsten Medium"/>
                <a:cs typeface="Tungsten Medium"/>
              </a:rPr>
              <a:t>CREATED</a:t>
            </a:r>
          </a:p>
        </p:txBody>
      </p:sp>
    </p:spTree>
    <p:extLst>
      <p:ext uri="{BB962C8B-B14F-4D97-AF65-F5344CB8AC3E}">
        <p14:creationId xmlns:p14="http://schemas.microsoft.com/office/powerpoint/2010/main" val="35755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17439"/>
        </a:solidFill>
        <a:effectLst/>
      </p:bgPr>
    </p:bg>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F2B325BB-DD42-4B62-9748-CA46B895C100}"/>
              </a:ext>
            </a:extLst>
          </p:cNvPr>
          <p:cNvSpPr/>
          <p:nvPr/>
        </p:nvSpPr>
        <p:spPr>
          <a:xfrm>
            <a:off x="2634453" y="3070248"/>
            <a:ext cx="362747" cy="3429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936044CC-28A7-4A87-A1AB-C4C21BB0A25A}"/>
              </a:ext>
            </a:extLst>
          </p:cNvPr>
          <p:cNvSpPr txBox="1"/>
          <p:nvPr/>
        </p:nvSpPr>
        <p:spPr>
          <a:xfrm>
            <a:off x="145531" y="1102527"/>
            <a:ext cx="2401443" cy="892552"/>
          </a:xfrm>
          <a:prstGeom prst="rect">
            <a:avLst/>
          </a:prstGeom>
          <a:noFill/>
        </p:spPr>
        <p:txBody>
          <a:bodyPr wrap="square" rtlCol="0">
            <a:spAutoFit/>
          </a:bodyPr>
          <a:lstStyle/>
          <a:p>
            <a:pPr algn="ctr"/>
            <a:r>
              <a:rPr lang="es-ES" sz="2800" dirty="0" err="1">
                <a:solidFill>
                  <a:schemeClr val="bg1"/>
                </a:solidFill>
                <a:latin typeface="Tungsten Medium" pitchFamily="50" charset="0"/>
              </a:rPr>
              <a:t>Consumers</a:t>
            </a:r>
            <a:r>
              <a:rPr lang="es-ES" sz="2800" dirty="0">
                <a:solidFill>
                  <a:schemeClr val="bg1"/>
                </a:solidFill>
                <a:latin typeface="Tungsten Medium" pitchFamily="50" charset="0"/>
              </a:rPr>
              <a:t> </a:t>
            </a:r>
            <a:r>
              <a:rPr lang="es-ES" sz="2800" dirty="0" err="1">
                <a:solidFill>
                  <a:schemeClr val="bg1"/>
                </a:solidFill>
                <a:latin typeface="Tungsten Medium" pitchFamily="50" charset="0"/>
              </a:rPr>
              <a:t>buy</a:t>
            </a:r>
            <a:r>
              <a:rPr lang="es-ES" sz="2800" dirty="0">
                <a:solidFill>
                  <a:schemeClr val="bg1"/>
                </a:solidFill>
                <a:latin typeface="Tungsten Medium" pitchFamily="50" charset="0"/>
              </a:rPr>
              <a:t> online</a:t>
            </a:r>
          </a:p>
          <a:p>
            <a:pPr algn="ctr"/>
            <a:r>
              <a:rPr lang="es-ES" sz="2400" dirty="0" err="1">
                <a:solidFill>
                  <a:schemeClr val="bg1"/>
                </a:solidFill>
                <a:latin typeface="Tungsten Medium" pitchFamily="50" charset="0"/>
              </a:rPr>
              <a:t>via</a:t>
            </a:r>
            <a:r>
              <a:rPr lang="es-ES" sz="2400" dirty="0">
                <a:solidFill>
                  <a:schemeClr val="bg1"/>
                </a:solidFill>
                <a:latin typeface="Tungsten Medium" pitchFamily="50" charset="0"/>
              </a:rPr>
              <a:t> </a:t>
            </a:r>
            <a:r>
              <a:rPr lang="es-ES" sz="2400" dirty="0" err="1">
                <a:solidFill>
                  <a:schemeClr val="bg1"/>
                </a:solidFill>
                <a:latin typeface="Tungsten Medium" pitchFamily="50" charset="0"/>
              </a:rPr>
              <a:t>mobile</a:t>
            </a:r>
            <a:r>
              <a:rPr lang="es-ES" sz="2400" dirty="0">
                <a:solidFill>
                  <a:schemeClr val="bg1"/>
                </a:solidFill>
                <a:latin typeface="Tungsten Medium" pitchFamily="50" charset="0"/>
              </a:rPr>
              <a:t> App / web</a:t>
            </a:r>
          </a:p>
        </p:txBody>
      </p:sp>
      <p:sp>
        <p:nvSpPr>
          <p:cNvPr id="27" name="Rectángulo 26"/>
          <p:cNvSpPr/>
          <p:nvPr/>
        </p:nvSpPr>
        <p:spPr>
          <a:xfrm>
            <a:off x="0" y="56376"/>
            <a:ext cx="12192000" cy="584775"/>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Ins="144000" rtlCol="0" anchor="ctr"/>
          <a:lstStyle/>
          <a:p>
            <a:r>
              <a:rPr lang="en-GB" sz="3600" dirty="0">
                <a:solidFill>
                  <a:schemeClr val="bg1"/>
                </a:solidFill>
                <a:latin typeface="Tungsten Medium"/>
                <a:cs typeface="Tungsten Medium"/>
              </a:rPr>
              <a:t>HOW WE DO IT</a:t>
            </a:r>
          </a:p>
        </p:txBody>
      </p:sp>
      <p:pic>
        <p:nvPicPr>
          <p:cNvPr id="13" name="Imagen 12" descr="Farmidable_Campo_Casa_Blanco_RGB-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5339675"/>
            <a:ext cx="6915150" cy="1305865"/>
          </a:xfrm>
          <a:prstGeom prst="rect">
            <a:avLst/>
          </a:prstGeom>
        </p:spPr>
      </p:pic>
      <p:pic>
        <p:nvPicPr>
          <p:cNvPr id="30" name="Imagen 29" descr="order_mobi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31" y="2067223"/>
            <a:ext cx="2326977" cy="2326977"/>
          </a:xfrm>
          <a:prstGeom prst="rect">
            <a:avLst/>
          </a:prstGeom>
          <a:effectLst>
            <a:outerShdw blurRad="330200" dist="50800" algn="tl" rotWithShape="0">
              <a:schemeClr val="bg1">
                <a:alpha val="43000"/>
              </a:schemeClr>
            </a:outerShdw>
          </a:effectLst>
        </p:spPr>
      </p:pic>
      <p:pic>
        <p:nvPicPr>
          <p:cNvPr id="15" name="Imagen 14" descr="loa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293" y="2635267"/>
            <a:ext cx="1231900" cy="1231900"/>
          </a:xfrm>
          <a:prstGeom prst="rect">
            <a:avLst/>
          </a:prstGeom>
        </p:spPr>
      </p:pic>
      <p:sp>
        <p:nvSpPr>
          <p:cNvPr id="34" name="CuadroTexto 33">
            <a:extLst>
              <a:ext uri="{FF2B5EF4-FFF2-40B4-BE49-F238E27FC236}">
                <a16:creationId xmlns:a16="http://schemas.microsoft.com/office/drawing/2014/main" id="{936044CC-28A7-4A87-A1AB-C4C21BB0A25A}"/>
              </a:ext>
            </a:extLst>
          </p:cNvPr>
          <p:cNvSpPr txBox="1"/>
          <p:nvPr/>
        </p:nvSpPr>
        <p:spPr>
          <a:xfrm>
            <a:off x="2483475" y="3994499"/>
            <a:ext cx="2346804" cy="892552"/>
          </a:xfrm>
          <a:prstGeom prst="rect">
            <a:avLst/>
          </a:prstGeom>
          <a:noFill/>
        </p:spPr>
        <p:txBody>
          <a:bodyPr wrap="square" rtlCol="0">
            <a:spAutoFit/>
          </a:bodyPr>
          <a:lstStyle/>
          <a:p>
            <a:pPr algn="ctr"/>
            <a:r>
              <a:rPr lang="es-ES" sz="2800" dirty="0" err="1">
                <a:solidFill>
                  <a:schemeClr val="bg1"/>
                </a:solidFill>
                <a:latin typeface="Tungsten Medium" pitchFamily="50" charset="0"/>
              </a:rPr>
              <a:t>Our</a:t>
            </a:r>
            <a:r>
              <a:rPr lang="es-ES" sz="2800" dirty="0">
                <a:solidFill>
                  <a:schemeClr val="bg1"/>
                </a:solidFill>
                <a:latin typeface="Tungsten Medium" pitchFamily="50" charset="0"/>
              </a:rPr>
              <a:t> </a:t>
            </a:r>
            <a:r>
              <a:rPr lang="es-ES" sz="2800" dirty="0" err="1">
                <a:solidFill>
                  <a:schemeClr val="bg1"/>
                </a:solidFill>
                <a:latin typeface="Tungsten Medium" pitchFamily="50" charset="0"/>
              </a:rPr>
              <a:t>platform</a:t>
            </a:r>
            <a:r>
              <a:rPr lang="es-ES" sz="2800" dirty="0">
                <a:solidFill>
                  <a:schemeClr val="bg1"/>
                </a:solidFill>
                <a:latin typeface="Tungsten Medium" pitchFamily="50" charset="0"/>
              </a:rPr>
              <a:t> </a:t>
            </a:r>
            <a:r>
              <a:rPr lang="es-ES" sz="2800" dirty="0" err="1">
                <a:solidFill>
                  <a:schemeClr val="bg1"/>
                </a:solidFill>
                <a:latin typeface="Tungsten Medium" pitchFamily="50" charset="0"/>
              </a:rPr>
              <a:t>sends</a:t>
            </a:r>
            <a:r>
              <a:rPr lang="es-ES" sz="2800" dirty="0">
                <a:solidFill>
                  <a:schemeClr val="bg1"/>
                </a:solidFill>
                <a:latin typeface="Tungsten Medium" pitchFamily="50" charset="0"/>
              </a:rPr>
              <a:t> </a:t>
            </a:r>
            <a:r>
              <a:rPr lang="es-ES" sz="2400" dirty="0" err="1">
                <a:solidFill>
                  <a:schemeClr val="bg1"/>
                </a:solidFill>
                <a:latin typeface="Tungsten Medium" pitchFamily="50" charset="0"/>
              </a:rPr>
              <a:t>daily</a:t>
            </a:r>
            <a:r>
              <a:rPr lang="es-ES" sz="2400" dirty="0">
                <a:solidFill>
                  <a:schemeClr val="bg1"/>
                </a:solidFill>
                <a:latin typeface="Tungsten Medium" pitchFamily="50" charset="0"/>
              </a:rPr>
              <a:t> </a:t>
            </a:r>
            <a:r>
              <a:rPr lang="es-ES" sz="2400" dirty="0" err="1">
                <a:solidFill>
                  <a:schemeClr val="bg1"/>
                </a:solidFill>
                <a:latin typeface="Tungsten Medium" pitchFamily="50" charset="0"/>
              </a:rPr>
              <a:t>orders</a:t>
            </a:r>
            <a:r>
              <a:rPr lang="es-ES" sz="2400" dirty="0">
                <a:solidFill>
                  <a:schemeClr val="bg1"/>
                </a:solidFill>
                <a:latin typeface="Tungsten Medium" pitchFamily="50" charset="0"/>
              </a:rPr>
              <a:t> </a:t>
            </a:r>
            <a:r>
              <a:rPr lang="es-ES" sz="2400" dirty="0" err="1">
                <a:solidFill>
                  <a:schemeClr val="bg1"/>
                </a:solidFill>
                <a:latin typeface="Tungsten Medium" pitchFamily="50" charset="0"/>
              </a:rPr>
              <a:t>to</a:t>
            </a:r>
            <a:r>
              <a:rPr lang="es-ES" sz="2400" dirty="0">
                <a:solidFill>
                  <a:schemeClr val="bg1"/>
                </a:solidFill>
                <a:latin typeface="Tungsten Medium" pitchFamily="50" charset="0"/>
              </a:rPr>
              <a:t> </a:t>
            </a:r>
            <a:r>
              <a:rPr lang="es-ES" sz="2400" dirty="0" err="1">
                <a:solidFill>
                  <a:schemeClr val="bg1"/>
                </a:solidFill>
                <a:latin typeface="Tungsten Medium" pitchFamily="50" charset="0"/>
              </a:rPr>
              <a:t>producers</a:t>
            </a:r>
            <a:endParaRPr lang="es-ES" sz="2400" dirty="0">
              <a:solidFill>
                <a:schemeClr val="bg1"/>
              </a:solidFill>
              <a:latin typeface="Tungsten Medium" pitchFamily="50" charset="0"/>
            </a:endParaRPr>
          </a:p>
        </p:txBody>
      </p:sp>
      <p:pic>
        <p:nvPicPr>
          <p:cNvPr id="38" name="Imagen 37" descr="productores_rou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3779" y="2078921"/>
            <a:ext cx="2315279" cy="2315279"/>
          </a:xfrm>
          <a:prstGeom prst="rect">
            <a:avLst/>
          </a:prstGeom>
          <a:effectLst>
            <a:outerShdw blurRad="330200" dist="50800" dir="2700000" algn="tl" rotWithShape="0">
              <a:schemeClr val="bg1">
                <a:alpha val="43000"/>
              </a:schemeClr>
            </a:outerShdw>
          </a:effectLst>
        </p:spPr>
      </p:pic>
      <p:sp>
        <p:nvSpPr>
          <p:cNvPr id="39" name="CuadroTexto 38">
            <a:extLst>
              <a:ext uri="{FF2B5EF4-FFF2-40B4-BE49-F238E27FC236}">
                <a16:creationId xmlns:a16="http://schemas.microsoft.com/office/drawing/2014/main" id="{936044CC-28A7-4A87-A1AB-C4C21BB0A25A}"/>
              </a:ext>
            </a:extLst>
          </p:cNvPr>
          <p:cNvSpPr txBox="1"/>
          <p:nvPr/>
        </p:nvSpPr>
        <p:spPr>
          <a:xfrm>
            <a:off x="4833015" y="1111686"/>
            <a:ext cx="2401443" cy="892552"/>
          </a:xfrm>
          <a:prstGeom prst="rect">
            <a:avLst/>
          </a:prstGeom>
          <a:noFill/>
        </p:spPr>
        <p:txBody>
          <a:bodyPr wrap="square" rtlCol="0">
            <a:spAutoFit/>
          </a:bodyPr>
          <a:lstStyle/>
          <a:p>
            <a:pPr algn="ctr"/>
            <a:r>
              <a:rPr lang="es-ES" sz="2800" dirty="0" err="1">
                <a:solidFill>
                  <a:schemeClr val="bg1"/>
                </a:solidFill>
                <a:latin typeface="Tungsten Medium" pitchFamily="50" charset="0"/>
              </a:rPr>
              <a:t>Producers</a:t>
            </a:r>
            <a:r>
              <a:rPr lang="es-ES" sz="2800" dirty="0">
                <a:solidFill>
                  <a:schemeClr val="bg1"/>
                </a:solidFill>
                <a:latin typeface="Tungsten Medium" pitchFamily="50" charset="0"/>
              </a:rPr>
              <a:t> </a:t>
            </a:r>
            <a:r>
              <a:rPr lang="es-ES" sz="2800" dirty="0" err="1">
                <a:solidFill>
                  <a:schemeClr val="bg1"/>
                </a:solidFill>
                <a:latin typeface="Tungsten Medium" pitchFamily="50" charset="0"/>
              </a:rPr>
              <a:t>deliver</a:t>
            </a:r>
            <a:r>
              <a:rPr lang="es-ES" sz="2800" dirty="0">
                <a:solidFill>
                  <a:schemeClr val="bg1"/>
                </a:solidFill>
                <a:latin typeface="Tungsten Medium" pitchFamily="50" charset="0"/>
              </a:rPr>
              <a:t> </a:t>
            </a:r>
            <a:r>
              <a:rPr lang="es-ES" sz="2800" dirty="0" err="1">
                <a:solidFill>
                  <a:schemeClr val="bg1"/>
                </a:solidFill>
                <a:latin typeface="Tungsten Medium" pitchFamily="50" charset="0"/>
              </a:rPr>
              <a:t>to</a:t>
            </a:r>
            <a:r>
              <a:rPr lang="es-ES" sz="2800" dirty="0">
                <a:solidFill>
                  <a:schemeClr val="bg1"/>
                </a:solidFill>
                <a:latin typeface="Tungsten Medium" pitchFamily="50" charset="0"/>
              </a:rPr>
              <a:t> </a:t>
            </a:r>
          </a:p>
          <a:p>
            <a:pPr algn="ctr"/>
            <a:r>
              <a:rPr lang="es-ES" sz="2400" dirty="0" err="1">
                <a:solidFill>
                  <a:schemeClr val="bg1"/>
                </a:solidFill>
                <a:latin typeface="Tungsten Medium" pitchFamily="50" charset="0"/>
              </a:rPr>
              <a:t>our</a:t>
            </a:r>
            <a:r>
              <a:rPr lang="es-ES" sz="2400" dirty="0">
                <a:solidFill>
                  <a:schemeClr val="bg1"/>
                </a:solidFill>
                <a:latin typeface="Tungsten Medium" pitchFamily="50" charset="0"/>
              </a:rPr>
              <a:t> central </a:t>
            </a:r>
            <a:r>
              <a:rPr lang="es-ES" sz="2400" dirty="0" err="1">
                <a:solidFill>
                  <a:schemeClr val="bg1"/>
                </a:solidFill>
                <a:latin typeface="Tungsten Medium" pitchFamily="50" charset="0"/>
              </a:rPr>
              <a:t>hub</a:t>
            </a:r>
            <a:r>
              <a:rPr lang="es-ES" sz="2400" dirty="0">
                <a:solidFill>
                  <a:schemeClr val="bg1"/>
                </a:solidFill>
                <a:latin typeface="Tungsten Medium" pitchFamily="50" charset="0"/>
              </a:rPr>
              <a:t> in 24H</a:t>
            </a:r>
          </a:p>
        </p:txBody>
      </p:sp>
      <p:pic>
        <p:nvPicPr>
          <p:cNvPr id="41" name="Imagen 40" descr="farmivan_rou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5457" y="2609274"/>
            <a:ext cx="1295993" cy="1295993"/>
          </a:xfrm>
          <a:prstGeom prst="rect">
            <a:avLst/>
          </a:prstGeom>
        </p:spPr>
      </p:pic>
      <p:pic>
        <p:nvPicPr>
          <p:cNvPr id="18" name="Imagen 17" descr="compra_rou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0324" y="2078921"/>
            <a:ext cx="2326977" cy="2326977"/>
          </a:xfrm>
          <a:prstGeom prst="rect">
            <a:avLst/>
          </a:prstGeom>
          <a:effectLst>
            <a:outerShdw blurRad="330200" dist="50800" dir="2700000" algn="tl" rotWithShape="0">
              <a:schemeClr val="bg1">
                <a:alpha val="43000"/>
              </a:schemeClr>
            </a:outerShdw>
          </a:effectLst>
        </p:spPr>
      </p:pic>
      <p:sp>
        <p:nvSpPr>
          <p:cNvPr id="44" name="Flecha: pentágono 1">
            <a:extLst>
              <a:ext uri="{FF2B5EF4-FFF2-40B4-BE49-F238E27FC236}">
                <a16:creationId xmlns:a16="http://schemas.microsoft.com/office/drawing/2014/main" id="{F2B325BB-DD42-4B62-9748-CA46B895C100}"/>
              </a:ext>
            </a:extLst>
          </p:cNvPr>
          <p:cNvSpPr/>
          <p:nvPr/>
        </p:nvSpPr>
        <p:spPr>
          <a:xfrm>
            <a:off x="4417493" y="3070248"/>
            <a:ext cx="362747" cy="3429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Flecha: pentágono 1">
            <a:extLst>
              <a:ext uri="{FF2B5EF4-FFF2-40B4-BE49-F238E27FC236}">
                <a16:creationId xmlns:a16="http://schemas.microsoft.com/office/drawing/2014/main" id="{F2B325BB-DD42-4B62-9748-CA46B895C100}"/>
              </a:ext>
            </a:extLst>
          </p:cNvPr>
          <p:cNvSpPr/>
          <p:nvPr/>
        </p:nvSpPr>
        <p:spPr>
          <a:xfrm>
            <a:off x="7331199" y="3051198"/>
            <a:ext cx="362747" cy="3429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Flecha: pentágono 1">
            <a:extLst>
              <a:ext uri="{FF2B5EF4-FFF2-40B4-BE49-F238E27FC236}">
                <a16:creationId xmlns:a16="http://schemas.microsoft.com/office/drawing/2014/main" id="{F2B325BB-DD42-4B62-9748-CA46B895C100}"/>
              </a:ext>
            </a:extLst>
          </p:cNvPr>
          <p:cNvSpPr/>
          <p:nvPr/>
        </p:nvSpPr>
        <p:spPr>
          <a:xfrm>
            <a:off x="9187653" y="3041696"/>
            <a:ext cx="362747" cy="3429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a:extLst>
              <a:ext uri="{FF2B5EF4-FFF2-40B4-BE49-F238E27FC236}">
                <a16:creationId xmlns:a16="http://schemas.microsoft.com/office/drawing/2014/main" id="{936044CC-28A7-4A87-A1AB-C4C21BB0A25A}"/>
              </a:ext>
            </a:extLst>
          </p:cNvPr>
          <p:cNvSpPr txBox="1"/>
          <p:nvPr/>
        </p:nvSpPr>
        <p:spPr>
          <a:xfrm>
            <a:off x="7276506" y="3995678"/>
            <a:ext cx="2401443" cy="892552"/>
          </a:xfrm>
          <a:prstGeom prst="rect">
            <a:avLst/>
          </a:prstGeom>
          <a:noFill/>
        </p:spPr>
        <p:txBody>
          <a:bodyPr wrap="square" rtlCol="0">
            <a:spAutoFit/>
          </a:bodyPr>
          <a:lstStyle/>
          <a:p>
            <a:pPr algn="ctr"/>
            <a:r>
              <a:rPr lang="es-ES" sz="2800" dirty="0" err="1">
                <a:solidFill>
                  <a:schemeClr val="bg1"/>
                </a:solidFill>
                <a:latin typeface="Tungsten Medium" pitchFamily="50" charset="0"/>
              </a:rPr>
              <a:t>FarmiVan</a:t>
            </a:r>
            <a:endParaRPr lang="es-ES" sz="2800" dirty="0">
              <a:solidFill>
                <a:schemeClr val="bg1"/>
              </a:solidFill>
              <a:latin typeface="Tungsten Medium" pitchFamily="50" charset="0"/>
            </a:endParaRPr>
          </a:p>
          <a:p>
            <a:pPr algn="ctr"/>
            <a:r>
              <a:rPr lang="es-ES" sz="2400" dirty="0" err="1">
                <a:solidFill>
                  <a:schemeClr val="bg1"/>
                </a:solidFill>
                <a:latin typeface="Tungsten Medium" pitchFamily="50" charset="0"/>
              </a:rPr>
              <a:t>Multidelivery</a:t>
            </a:r>
            <a:endParaRPr lang="es-ES" sz="2400" dirty="0">
              <a:solidFill>
                <a:schemeClr val="bg1"/>
              </a:solidFill>
              <a:latin typeface="Tungsten Medium" pitchFamily="50" charset="0"/>
            </a:endParaRPr>
          </a:p>
        </p:txBody>
      </p:sp>
      <p:sp>
        <p:nvSpPr>
          <p:cNvPr id="49" name="CuadroTexto 48">
            <a:extLst>
              <a:ext uri="{FF2B5EF4-FFF2-40B4-BE49-F238E27FC236}">
                <a16:creationId xmlns:a16="http://schemas.microsoft.com/office/drawing/2014/main" id="{936044CC-28A7-4A87-A1AB-C4C21BB0A25A}"/>
              </a:ext>
            </a:extLst>
          </p:cNvPr>
          <p:cNvSpPr txBox="1"/>
          <p:nvPr/>
        </p:nvSpPr>
        <p:spPr>
          <a:xfrm>
            <a:off x="9545858" y="1100154"/>
            <a:ext cx="2401443" cy="892552"/>
          </a:xfrm>
          <a:prstGeom prst="rect">
            <a:avLst/>
          </a:prstGeom>
          <a:noFill/>
        </p:spPr>
        <p:txBody>
          <a:bodyPr wrap="square" rtlCol="0">
            <a:spAutoFit/>
          </a:bodyPr>
          <a:lstStyle/>
          <a:p>
            <a:pPr algn="ctr"/>
            <a:r>
              <a:rPr lang="es-ES" sz="2800" dirty="0" err="1">
                <a:solidFill>
                  <a:schemeClr val="bg1"/>
                </a:solidFill>
                <a:latin typeface="Tungsten Medium" pitchFamily="50" charset="0"/>
              </a:rPr>
              <a:t>Consumers</a:t>
            </a:r>
            <a:r>
              <a:rPr lang="es-ES" sz="2800" dirty="0">
                <a:solidFill>
                  <a:schemeClr val="bg1"/>
                </a:solidFill>
                <a:latin typeface="Tungsten Medium" pitchFamily="50" charset="0"/>
              </a:rPr>
              <a:t> </a:t>
            </a:r>
            <a:r>
              <a:rPr lang="es-ES" sz="2800" dirty="0" err="1">
                <a:solidFill>
                  <a:schemeClr val="bg1"/>
                </a:solidFill>
                <a:latin typeface="Tungsten Medium" pitchFamily="50" charset="0"/>
              </a:rPr>
              <a:t>collect</a:t>
            </a:r>
            <a:r>
              <a:rPr lang="es-ES" sz="2800" dirty="0">
                <a:solidFill>
                  <a:schemeClr val="bg1"/>
                </a:solidFill>
                <a:latin typeface="Tungsten Medium" pitchFamily="50" charset="0"/>
              </a:rPr>
              <a:t> </a:t>
            </a:r>
            <a:r>
              <a:rPr lang="es-ES" sz="2800" dirty="0" err="1">
                <a:solidFill>
                  <a:schemeClr val="bg1"/>
                </a:solidFill>
                <a:latin typeface="Tungsten Medium" pitchFamily="50" charset="0"/>
              </a:rPr>
              <a:t>or</a:t>
            </a:r>
            <a:r>
              <a:rPr lang="es-ES" sz="2800" dirty="0">
                <a:solidFill>
                  <a:schemeClr val="bg1"/>
                </a:solidFill>
                <a:latin typeface="Tungsten Medium" pitchFamily="50" charset="0"/>
              </a:rPr>
              <a:t> </a:t>
            </a:r>
          </a:p>
          <a:p>
            <a:pPr algn="ctr"/>
            <a:r>
              <a:rPr lang="es-ES" sz="2400" dirty="0" err="1">
                <a:solidFill>
                  <a:schemeClr val="bg1"/>
                </a:solidFill>
                <a:latin typeface="Tungsten Medium" pitchFamily="50" charset="0"/>
              </a:rPr>
              <a:t>Receive</a:t>
            </a:r>
            <a:r>
              <a:rPr lang="es-ES" sz="2400" dirty="0">
                <a:solidFill>
                  <a:schemeClr val="bg1"/>
                </a:solidFill>
                <a:latin typeface="Tungsten Medium" pitchFamily="50" charset="0"/>
              </a:rPr>
              <a:t> home</a:t>
            </a:r>
          </a:p>
        </p:txBody>
      </p:sp>
    </p:spTree>
    <p:extLst>
      <p:ext uri="{BB962C8B-B14F-4D97-AF65-F5344CB8AC3E}">
        <p14:creationId xmlns:p14="http://schemas.microsoft.com/office/powerpoint/2010/main" val="325830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8449"/>
        </a:solidFill>
        <a:effectLst/>
      </p:bgPr>
    </p:bg>
    <p:spTree>
      <p:nvGrpSpPr>
        <p:cNvPr id="1" name=""/>
        <p:cNvGrpSpPr/>
        <p:nvPr/>
      </p:nvGrpSpPr>
      <p:grpSpPr>
        <a:xfrm>
          <a:off x="0" y="0"/>
          <a:ext cx="0" cy="0"/>
          <a:chOff x="0" y="0"/>
          <a:chExt cx="0" cy="0"/>
        </a:xfrm>
      </p:grpSpPr>
      <p:pic>
        <p:nvPicPr>
          <p:cNvPr id="5" name="Picture 4" descr="farmidabl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1751" y="0"/>
            <a:ext cx="12227706" cy="6873875"/>
          </a:xfrm>
          <a:prstGeom prst="rect">
            <a:avLst/>
          </a:prstGeom>
        </p:spPr>
      </p:pic>
      <p:pic>
        <p:nvPicPr>
          <p:cNvPr id="8" name="Picture 3" descr="IMG_150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45" y="-1158875"/>
            <a:ext cx="12242799" cy="8558742"/>
          </a:xfrm>
          <a:prstGeom prst="rect">
            <a:avLst/>
          </a:prstGeom>
        </p:spPr>
      </p:pic>
      <p:sp>
        <p:nvSpPr>
          <p:cNvPr id="6" name="Rectángulo 5"/>
          <p:cNvSpPr/>
          <p:nvPr/>
        </p:nvSpPr>
        <p:spPr>
          <a:xfrm>
            <a:off x="0" y="56376"/>
            <a:ext cx="12192000" cy="584775"/>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Ins="144000" rtlCol="0" anchor="ctr"/>
          <a:lstStyle/>
          <a:p>
            <a:r>
              <a:rPr lang="en-GB" sz="3600" dirty="0">
                <a:solidFill>
                  <a:schemeClr val="bg1"/>
                </a:solidFill>
                <a:latin typeface="Tungsten Medium"/>
                <a:cs typeface="Tungsten Medium"/>
              </a:rPr>
              <a:t>COMMUNITIES AND MULTIDELIVERY </a:t>
            </a:r>
            <a:r>
              <a:rPr lang="mr-IN" sz="3600" dirty="0">
                <a:solidFill>
                  <a:schemeClr val="bg1"/>
                </a:solidFill>
                <a:latin typeface="Tungsten Medium"/>
                <a:cs typeface="Tungsten Medium"/>
              </a:rPr>
              <a:t>–</a:t>
            </a:r>
            <a:r>
              <a:rPr lang="en-GB" sz="3600" dirty="0">
                <a:solidFill>
                  <a:schemeClr val="bg1"/>
                </a:solidFill>
                <a:latin typeface="Tungsten Medium"/>
                <a:cs typeface="Tungsten Medium"/>
              </a:rPr>
              <a:t> UNIQUE MODEL</a:t>
            </a:r>
          </a:p>
        </p:txBody>
      </p:sp>
      <p:sp>
        <p:nvSpPr>
          <p:cNvPr id="7" name="TextBox 6"/>
          <p:cNvSpPr txBox="1"/>
          <p:nvPr/>
        </p:nvSpPr>
        <p:spPr>
          <a:xfrm>
            <a:off x="301625" y="3282056"/>
            <a:ext cx="11652250" cy="3323987"/>
          </a:xfrm>
          <a:prstGeom prst="rect">
            <a:avLst/>
          </a:prstGeom>
          <a:solidFill>
            <a:srgbClr val="317439">
              <a:alpha val="58000"/>
            </a:srgbClr>
          </a:solidFill>
        </p:spPr>
        <p:txBody>
          <a:bodyPr wrap="square" rtlCol="0">
            <a:spAutoFit/>
          </a:bodyPr>
          <a:lstStyle/>
          <a:p>
            <a:pPr algn="ctr"/>
            <a:r>
              <a:rPr lang="es-ES_tradnl" sz="4200" dirty="0" err="1">
                <a:solidFill>
                  <a:schemeClr val="bg1"/>
                </a:solidFill>
                <a:latin typeface="Tungsten Medium"/>
                <a:cs typeface="Tungsten Medium"/>
              </a:rPr>
              <a:t>Source</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our</a:t>
            </a:r>
            <a:r>
              <a:rPr lang="es-ES_tradnl" sz="4200" dirty="0">
                <a:solidFill>
                  <a:schemeClr val="bg1"/>
                </a:solidFill>
                <a:latin typeface="Tungsten Medium"/>
                <a:cs typeface="Tungsten Medium"/>
              </a:rPr>
              <a:t> stock </a:t>
            </a:r>
            <a:r>
              <a:rPr lang="es-ES_tradnl" sz="4200" dirty="0" err="1">
                <a:solidFill>
                  <a:schemeClr val="bg1"/>
                </a:solidFill>
                <a:latin typeface="Tungsten Medium"/>
                <a:cs typeface="Tungsten Medium"/>
              </a:rPr>
              <a:t>on</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demand</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based</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on</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consumers</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orders</a:t>
            </a:r>
            <a:r>
              <a:rPr lang="es-ES_tradnl" sz="4200" dirty="0">
                <a:solidFill>
                  <a:schemeClr val="bg1"/>
                </a:solidFill>
                <a:latin typeface="Tungsten Medium"/>
                <a:cs typeface="Tungsten Medium"/>
              </a:rPr>
              <a:t>, </a:t>
            </a:r>
          </a:p>
          <a:p>
            <a:pPr algn="ctr"/>
            <a:r>
              <a:rPr lang="es-ES" sz="4200" dirty="0">
                <a:solidFill>
                  <a:schemeClr val="bg1"/>
                </a:solidFill>
                <a:latin typeface="Tungsten Medium"/>
                <a:cs typeface="Tungsten Medium"/>
              </a:rPr>
              <a:t>and </a:t>
            </a:r>
            <a:r>
              <a:rPr lang="es-ES" sz="4200" dirty="0" err="1">
                <a:solidFill>
                  <a:schemeClr val="bg1"/>
                </a:solidFill>
                <a:latin typeface="Tungsten Medium"/>
                <a:cs typeface="Tungsten Medium"/>
              </a:rPr>
              <a:t>arrange</a:t>
            </a:r>
            <a:r>
              <a:rPr lang="es-ES" sz="4200" dirty="0">
                <a:solidFill>
                  <a:schemeClr val="bg1"/>
                </a:solidFill>
                <a:latin typeface="Tungsten Medium"/>
                <a:cs typeface="Tungsten Medium"/>
              </a:rPr>
              <a:t> </a:t>
            </a:r>
            <a:r>
              <a:rPr lang="es-ES" sz="4200" dirty="0" err="1">
                <a:solidFill>
                  <a:schemeClr val="bg1"/>
                </a:solidFill>
                <a:latin typeface="Tungsten Medium"/>
                <a:cs typeface="Tungsten Medium"/>
              </a:rPr>
              <a:t>sustainable</a:t>
            </a:r>
            <a:r>
              <a:rPr lang="es-ES" sz="4200" dirty="0">
                <a:solidFill>
                  <a:schemeClr val="bg1"/>
                </a:solidFill>
                <a:latin typeface="Tungsten Medium"/>
                <a:cs typeface="Tungsten Medium"/>
              </a:rPr>
              <a:t> </a:t>
            </a:r>
            <a:r>
              <a:rPr lang="es-ES" sz="4200" dirty="0" err="1">
                <a:solidFill>
                  <a:schemeClr val="bg1"/>
                </a:solidFill>
                <a:latin typeface="Tungsten Medium"/>
                <a:cs typeface="Tungsten Medium"/>
              </a:rPr>
              <a:t>multideliver</a:t>
            </a:r>
            <a:r>
              <a:rPr lang="es-ES_tradnl" sz="4200" dirty="0">
                <a:solidFill>
                  <a:schemeClr val="bg1"/>
                </a:solidFill>
                <a:latin typeface="Tungsten Medium"/>
                <a:cs typeface="Tungsten Medium"/>
              </a:rPr>
              <a:t>y </a:t>
            </a:r>
            <a:r>
              <a:rPr lang="es-ES_tradnl" sz="4200" dirty="0" err="1">
                <a:solidFill>
                  <a:schemeClr val="bg1"/>
                </a:solidFill>
                <a:latin typeface="Tungsten Medium"/>
                <a:cs typeface="Tungsten Medium"/>
              </a:rPr>
              <a:t>for</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consumers</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to</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collect</a:t>
            </a:r>
            <a:r>
              <a:rPr lang="es-ES_tradnl" sz="4200" dirty="0">
                <a:solidFill>
                  <a:schemeClr val="bg1"/>
                </a:solidFill>
                <a:latin typeface="Tungsten Medium"/>
                <a:cs typeface="Tungsten Medium"/>
              </a:rPr>
              <a:t> at</a:t>
            </a:r>
            <a:r>
              <a:rPr lang="es-ES_tradnl" sz="4600" dirty="0">
                <a:solidFill>
                  <a:schemeClr val="bg1"/>
                </a:solidFill>
                <a:latin typeface="Tungsten Medium"/>
                <a:cs typeface="Tungsten Medium"/>
              </a:rPr>
              <a:t> </a:t>
            </a:r>
            <a:r>
              <a:rPr lang="es-ES_tradnl" sz="6000" dirty="0">
                <a:solidFill>
                  <a:schemeClr val="bg1"/>
                </a:solidFill>
                <a:latin typeface="Tungsten Medium"/>
                <a:cs typeface="Tungsten Medium"/>
              </a:rPr>
              <a:t>SCHOOL </a:t>
            </a:r>
            <a:r>
              <a:rPr lang="es-ES_tradnl" sz="4200" dirty="0" err="1">
                <a:solidFill>
                  <a:schemeClr val="bg1"/>
                </a:solidFill>
                <a:latin typeface="Tungsten Medium"/>
                <a:cs typeface="Tungsten Medium"/>
              </a:rPr>
              <a:t>when</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picking</a:t>
            </a:r>
            <a:r>
              <a:rPr lang="es-ES_tradnl" sz="4200" dirty="0">
                <a:solidFill>
                  <a:schemeClr val="bg1"/>
                </a:solidFill>
                <a:latin typeface="Tungsten Medium"/>
                <a:cs typeface="Tungsten Medium"/>
              </a:rPr>
              <a:t> up </a:t>
            </a:r>
            <a:r>
              <a:rPr lang="es-ES_tradnl" sz="4200" dirty="0" err="1">
                <a:solidFill>
                  <a:schemeClr val="bg1"/>
                </a:solidFill>
                <a:latin typeface="Tungsten Medium"/>
                <a:cs typeface="Tungsten Medium"/>
              </a:rPr>
              <a:t>kids</a:t>
            </a:r>
            <a:r>
              <a:rPr lang="es-ES_tradnl" sz="4200" dirty="0">
                <a:solidFill>
                  <a:schemeClr val="bg1"/>
                </a:solidFill>
                <a:latin typeface="Tungsten Medium"/>
                <a:cs typeface="Tungsten Medium"/>
              </a:rPr>
              <a:t>, at </a:t>
            </a:r>
            <a:r>
              <a:rPr lang="es-ES_tradnl" sz="5400" dirty="0">
                <a:solidFill>
                  <a:schemeClr val="bg1"/>
                </a:solidFill>
                <a:latin typeface="Tungsten Medium"/>
                <a:cs typeface="Tungsten Medium"/>
              </a:rPr>
              <a:t>WORKPLACE</a:t>
            </a:r>
            <a:r>
              <a:rPr lang="es-ES_tradnl" sz="4000" dirty="0">
                <a:solidFill>
                  <a:schemeClr val="bg1"/>
                </a:solidFill>
                <a:latin typeface="Tungsten Medium"/>
                <a:cs typeface="Tungsten Medium"/>
              </a:rPr>
              <a:t> </a:t>
            </a:r>
            <a:r>
              <a:rPr lang="es-ES_tradnl" sz="4200" dirty="0" err="1">
                <a:solidFill>
                  <a:schemeClr val="bg1"/>
                </a:solidFill>
                <a:latin typeface="Tungsten Medium"/>
                <a:cs typeface="Tungsten Medium"/>
              </a:rPr>
              <a:t>when</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leaving</a:t>
            </a:r>
            <a:r>
              <a:rPr lang="es-ES_tradnl" sz="4200" dirty="0">
                <a:solidFill>
                  <a:schemeClr val="bg1"/>
                </a:solidFill>
                <a:latin typeface="Tungsten Medium"/>
                <a:cs typeface="Tungsten Medium"/>
              </a:rPr>
              <a:t>,</a:t>
            </a:r>
          </a:p>
          <a:p>
            <a:pPr algn="ct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or</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to</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receive</a:t>
            </a:r>
            <a:r>
              <a:rPr lang="es-ES_tradnl" sz="4200" dirty="0">
                <a:solidFill>
                  <a:schemeClr val="bg1"/>
                </a:solidFill>
                <a:latin typeface="Tungsten Medium"/>
                <a:cs typeface="Tungsten Medium"/>
              </a:rPr>
              <a:t> </a:t>
            </a:r>
            <a:r>
              <a:rPr lang="es-ES_tradnl" sz="4200" dirty="0" err="1">
                <a:solidFill>
                  <a:schemeClr val="bg1"/>
                </a:solidFill>
                <a:latin typeface="Tungsten Medium"/>
                <a:cs typeface="Tungsten Medium"/>
              </a:rPr>
              <a:t>it</a:t>
            </a:r>
            <a:r>
              <a:rPr lang="es-ES_tradnl" sz="4200" dirty="0">
                <a:solidFill>
                  <a:schemeClr val="bg1"/>
                </a:solidFill>
                <a:latin typeface="Tungsten Medium"/>
                <a:cs typeface="Tungsten Medium"/>
              </a:rPr>
              <a:t> </a:t>
            </a:r>
            <a:r>
              <a:rPr lang="es-ES_tradnl" sz="5400" dirty="0">
                <a:solidFill>
                  <a:schemeClr val="bg1"/>
                </a:solidFill>
                <a:latin typeface="Tungsten Medium"/>
                <a:cs typeface="Tungsten Medium"/>
              </a:rPr>
              <a:t>HOME </a:t>
            </a:r>
            <a:r>
              <a:rPr lang="es-ES_tradnl" sz="4200" dirty="0">
                <a:solidFill>
                  <a:schemeClr val="bg1"/>
                </a:solidFill>
                <a:latin typeface="Tungsten Medium"/>
                <a:cs typeface="Tungsten Medium"/>
              </a:rPr>
              <a:t>in 24H.</a:t>
            </a:r>
          </a:p>
        </p:txBody>
      </p:sp>
    </p:spTree>
    <p:extLst>
      <p:ext uri="{BB962C8B-B14F-4D97-AF65-F5344CB8AC3E}">
        <p14:creationId xmlns:p14="http://schemas.microsoft.com/office/powerpoint/2010/main" val="127655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8449"/>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125" y="-487878"/>
            <a:ext cx="12687200" cy="8456069"/>
          </a:xfrm>
          <a:prstGeom prst="rect">
            <a:avLst/>
          </a:prstGeom>
          <a:ln>
            <a:noFill/>
          </a:ln>
          <a:effectLst>
            <a:softEdge rad="112500"/>
          </a:effectLst>
        </p:spPr>
      </p:pic>
      <p:sp>
        <p:nvSpPr>
          <p:cNvPr id="6" name="Rectángulo 5"/>
          <p:cNvSpPr/>
          <p:nvPr/>
        </p:nvSpPr>
        <p:spPr>
          <a:xfrm>
            <a:off x="0" y="135751"/>
            <a:ext cx="12192000" cy="584775"/>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Ins="144000" rtlCol="0" anchor="ctr"/>
          <a:lstStyle/>
          <a:p>
            <a:r>
              <a:rPr lang="en-GB" sz="3600" dirty="0">
                <a:solidFill>
                  <a:schemeClr val="bg1"/>
                </a:solidFill>
                <a:latin typeface="Tungsten Medium"/>
                <a:cs typeface="Tungsten Medium"/>
              </a:rPr>
              <a:t>POSSITIVE IMPACT</a:t>
            </a:r>
          </a:p>
        </p:txBody>
      </p:sp>
      <p:sp>
        <p:nvSpPr>
          <p:cNvPr id="4" name="TextBox 3"/>
          <p:cNvSpPr txBox="1"/>
          <p:nvPr/>
        </p:nvSpPr>
        <p:spPr>
          <a:xfrm>
            <a:off x="3911601" y="3948885"/>
            <a:ext cx="8150225" cy="2739211"/>
          </a:xfrm>
          <a:prstGeom prst="rect">
            <a:avLst/>
          </a:prstGeom>
          <a:solidFill>
            <a:srgbClr val="317439">
              <a:alpha val="53000"/>
            </a:srgbClr>
          </a:solidFill>
        </p:spPr>
        <p:txBody>
          <a:bodyPr wrap="square" rtlCol="0">
            <a:spAutoFit/>
          </a:bodyPr>
          <a:lstStyle/>
          <a:p>
            <a:pPr algn="r"/>
            <a:r>
              <a:rPr lang="es-ES_tradnl" sz="4300" dirty="0">
                <a:solidFill>
                  <a:srgbClr val="FFFFFF"/>
                </a:solidFill>
                <a:latin typeface="Tungsten Medium"/>
                <a:cs typeface="Tungsten Medium"/>
              </a:rPr>
              <a:t>Produce </a:t>
            </a:r>
            <a:r>
              <a:rPr lang="es-ES_tradnl" sz="4300" dirty="0" err="1">
                <a:solidFill>
                  <a:srgbClr val="FFFFFF"/>
                </a:solidFill>
                <a:latin typeface="Tungsten Medium"/>
                <a:cs typeface="Tungsten Medium"/>
              </a:rPr>
              <a:t>arrives</a:t>
            </a:r>
            <a:r>
              <a:rPr lang="es-ES_tradnl" sz="4300" dirty="0">
                <a:solidFill>
                  <a:srgbClr val="FFFFFF"/>
                </a:solidFill>
                <a:latin typeface="Tungsten Medium"/>
                <a:cs typeface="Tungsten Medium"/>
              </a:rPr>
              <a:t> at </a:t>
            </a:r>
            <a:r>
              <a:rPr lang="es-ES_tradnl" sz="4300" dirty="0" err="1">
                <a:solidFill>
                  <a:srgbClr val="FFFFFF"/>
                </a:solidFill>
                <a:latin typeface="Tungsten Medium"/>
                <a:cs typeface="Tungsten Medium"/>
              </a:rPr>
              <a:t>our</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logistic</a:t>
            </a:r>
            <a:r>
              <a:rPr lang="es-ES_tradnl" sz="4300" dirty="0">
                <a:solidFill>
                  <a:srgbClr val="FFFFFF"/>
                </a:solidFill>
                <a:latin typeface="Tungsten Medium"/>
                <a:cs typeface="Tungsten Medium"/>
              </a:rPr>
              <a:t> HUB </a:t>
            </a:r>
            <a:r>
              <a:rPr lang="es-ES_tradnl" sz="4300" dirty="0" err="1">
                <a:solidFill>
                  <a:srgbClr val="FFFFFF"/>
                </a:solidFill>
                <a:latin typeface="Tungsten Medium"/>
                <a:cs typeface="Tungsten Medium"/>
              </a:rPr>
              <a:t>on</a:t>
            </a:r>
            <a:r>
              <a:rPr lang="es-ES_tradnl" sz="4300" dirty="0">
                <a:solidFill>
                  <a:srgbClr val="FFFFFF"/>
                </a:solidFill>
                <a:latin typeface="Tungsten Medium"/>
                <a:cs typeface="Tungsten Medium"/>
              </a:rPr>
              <a:t> a </a:t>
            </a:r>
            <a:r>
              <a:rPr lang="es-ES_tradnl" sz="4300" dirty="0" err="1">
                <a:solidFill>
                  <a:srgbClr val="FFFFFF"/>
                </a:solidFill>
                <a:latin typeface="Tungsten Medium"/>
                <a:cs typeface="Tungsten Medium"/>
              </a:rPr>
              <a:t>daily</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basis</a:t>
            </a:r>
            <a:r>
              <a:rPr lang="es-ES_tradnl" sz="4300" dirty="0">
                <a:solidFill>
                  <a:srgbClr val="FFFFFF"/>
                </a:solidFill>
                <a:latin typeface="Tungsten Medium"/>
                <a:cs typeface="Tungsten Medium"/>
              </a:rPr>
              <a:t>, and Yolanda, Aurora and Teresa, pick &amp; pack </a:t>
            </a:r>
            <a:r>
              <a:rPr lang="es-ES_tradnl" sz="4300" dirty="0" err="1">
                <a:solidFill>
                  <a:srgbClr val="FFFFFF"/>
                </a:solidFill>
                <a:latin typeface="Tungsten Medium"/>
                <a:cs typeface="Tungsten Medium"/>
              </a:rPr>
              <a:t>consumers</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orders</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to</a:t>
            </a:r>
            <a:r>
              <a:rPr lang="es-ES_tradnl" sz="4300" dirty="0">
                <a:solidFill>
                  <a:srgbClr val="FFFFFF"/>
                </a:solidFill>
                <a:latin typeface="Tungsten Medium"/>
                <a:cs typeface="Tungsten Medium"/>
              </a:rPr>
              <a:t> be </a:t>
            </a:r>
            <a:r>
              <a:rPr lang="es-ES_tradnl" sz="4300" dirty="0" err="1">
                <a:solidFill>
                  <a:srgbClr val="FFFFFF"/>
                </a:solidFill>
                <a:latin typeface="Tungsten Medium"/>
                <a:cs typeface="Tungsten Medium"/>
              </a:rPr>
              <a:t>delivered</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to</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each</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Farmidable</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community</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or</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any</a:t>
            </a:r>
            <a:r>
              <a:rPr lang="es-ES_tradnl" sz="4300" dirty="0">
                <a:solidFill>
                  <a:srgbClr val="FFFFFF"/>
                </a:solidFill>
                <a:latin typeface="Tungsten Medium"/>
                <a:cs typeface="Tungsten Medium"/>
              </a:rPr>
              <a:t> </a:t>
            </a:r>
            <a:r>
              <a:rPr lang="es-ES_tradnl" sz="4300" dirty="0" err="1">
                <a:solidFill>
                  <a:srgbClr val="FFFFFF"/>
                </a:solidFill>
                <a:latin typeface="Tungsten Medium"/>
                <a:cs typeface="Tungsten Medium"/>
              </a:rPr>
              <a:t>other</a:t>
            </a:r>
            <a:r>
              <a:rPr lang="es-ES_tradnl" sz="4300" dirty="0">
                <a:solidFill>
                  <a:srgbClr val="FFFFFF"/>
                </a:solidFill>
                <a:latin typeface="Tungsten Medium"/>
                <a:cs typeface="Tungsten Medium"/>
              </a:rPr>
              <a:t> final </a:t>
            </a:r>
            <a:r>
              <a:rPr lang="es-ES_tradnl" sz="4300" dirty="0" err="1">
                <a:solidFill>
                  <a:srgbClr val="FFFFFF"/>
                </a:solidFill>
                <a:latin typeface="Tungsten Medium"/>
                <a:cs typeface="Tungsten Medium"/>
              </a:rPr>
              <a:t>destination</a:t>
            </a:r>
            <a:endParaRPr lang="es-ES_tradnl" sz="4300" dirty="0">
              <a:solidFill>
                <a:srgbClr val="FFFFFF"/>
              </a:solidFill>
              <a:latin typeface="Tungsten Medium"/>
              <a:cs typeface="Tungsten Medium"/>
            </a:endParaRPr>
          </a:p>
        </p:txBody>
      </p:sp>
      <p:sp>
        <p:nvSpPr>
          <p:cNvPr id="5" name="TextBox 6"/>
          <p:cNvSpPr txBox="1"/>
          <p:nvPr/>
        </p:nvSpPr>
        <p:spPr>
          <a:xfrm>
            <a:off x="9064621" y="1458401"/>
            <a:ext cx="3217334" cy="2246769"/>
          </a:xfrm>
          <a:prstGeom prst="rect">
            <a:avLst/>
          </a:prstGeom>
          <a:noFill/>
        </p:spPr>
        <p:txBody>
          <a:bodyPr wrap="square" rtlCol="0">
            <a:spAutoFit/>
          </a:bodyPr>
          <a:lstStyle/>
          <a:p>
            <a:r>
              <a:rPr lang="es-ES_tradnl" sz="14000" dirty="0">
                <a:solidFill>
                  <a:schemeClr val="bg1"/>
                </a:solidFill>
                <a:latin typeface="Tungsten Medium"/>
                <a:cs typeface="Tungsten Medium"/>
              </a:rPr>
              <a:t>TEAM</a:t>
            </a:r>
          </a:p>
        </p:txBody>
      </p:sp>
    </p:spTree>
    <p:extLst>
      <p:ext uri="{BB962C8B-B14F-4D97-AF65-F5344CB8AC3E}">
        <p14:creationId xmlns:p14="http://schemas.microsoft.com/office/powerpoint/2010/main" val="2454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17439"/>
        </a:solidFill>
        <a:effectLst/>
      </p:bgPr>
    </p:bg>
    <p:spTree>
      <p:nvGrpSpPr>
        <p:cNvPr id="1" name=""/>
        <p:cNvGrpSpPr/>
        <p:nvPr/>
      </p:nvGrpSpPr>
      <p:grpSpPr>
        <a:xfrm>
          <a:off x="0" y="0"/>
          <a:ext cx="0" cy="0"/>
          <a:chOff x="0" y="0"/>
          <a:chExt cx="0" cy="0"/>
        </a:xfrm>
      </p:grpSpPr>
      <p:cxnSp>
        <p:nvCxnSpPr>
          <p:cNvPr id="53" name="Conector recto 52"/>
          <p:cNvCxnSpPr/>
          <p:nvPr/>
        </p:nvCxnSpPr>
        <p:spPr>
          <a:xfrm>
            <a:off x="7498269" y="5337173"/>
            <a:ext cx="2900892"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cxnSp>
        <p:nvCxnSpPr>
          <p:cNvPr id="43" name="Conector recto 42"/>
          <p:cNvCxnSpPr/>
          <p:nvPr/>
        </p:nvCxnSpPr>
        <p:spPr>
          <a:xfrm>
            <a:off x="7941721" y="2308421"/>
            <a:ext cx="1855258"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cxnSp>
        <p:nvCxnSpPr>
          <p:cNvPr id="42" name="Conector recto 41"/>
          <p:cNvCxnSpPr/>
          <p:nvPr/>
        </p:nvCxnSpPr>
        <p:spPr>
          <a:xfrm>
            <a:off x="6790254" y="3040589"/>
            <a:ext cx="2395008" cy="2540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cxnSp>
        <p:nvCxnSpPr>
          <p:cNvPr id="19" name="Conector recto 18"/>
          <p:cNvCxnSpPr/>
          <p:nvPr/>
        </p:nvCxnSpPr>
        <p:spPr>
          <a:xfrm>
            <a:off x="2726267" y="3786714"/>
            <a:ext cx="4030133"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cxnSp>
        <p:nvCxnSpPr>
          <p:cNvPr id="45" name="Conector recto 44"/>
          <p:cNvCxnSpPr/>
          <p:nvPr/>
        </p:nvCxnSpPr>
        <p:spPr>
          <a:xfrm>
            <a:off x="6722500" y="3786714"/>
            <a:ext cx="4030133"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1559116" y="1085280"/>
            <a:ext cx="6584759" cy="5262979"/>
          </a:xfrm>
          <a:prstGeom prst="rect">
            <a:avLst/>
          </a:prstGeom>
          <a:noFill/>
        </p:spPr>
        <p:txBody>
          <a:bodyPr wrap="square" rtlCol="0">
            <a:spAutoFit/>
          </a:bodyPr>
          <a:lstStyle/>
          <a:p>
            <a:pPr>
              <a:lnSpc>
                <a:spcPct val="130000"/>
              </a:lnSpc>
            </a:pPr>
            <a:r>
              <a:rPr lang="en-GB" sz="3600" dirty="0" err="1">
                <a:solidFill>
                  <a:schemeClr val="bg1"/>
                </a:solidFill>
                <a:latin typeface="Tungsten Medium"/>
                <a:cs typeface="Tungsten Medium"/>
              </a:rPr>
              <a:t>Farmidable</a:t>
            </a:r>
            <a:r>
              <a:rPr lang="en-GB" sz="3600" dirty="0">
                <a:solidFill>
                  <a:schemeClr val="bg1"/>
                </a:solidFill>
                <a:latin typeface="Tungsten Medium"/>
                <a:cs typeface="Tungsten Medium"/>
              </a:rPr>
              <a:t> Communities</a:t>
            </a:r>
          </a:p>
          <a:p>
            <a:pPr>
              <a:lnSpc>
                <a:spcPct val="130000"/>
              </a:lnSpc>
            </a:pPr>
            <a:r>
              <a:rPr lang="en-GB" sz="3600" dirty="0">
                <a:solidFill>
                  <a:schemeClr val="bg1"/>
                </a:solidFill>
                <a:latin typeface="Tungsten Medium"/>
                <a:cs typeface="Tungsten Medium"/>
              </a:rPr>
              <a:t>Consumers (</a:t>
            </a:r>
            <a:r>
              <a:rPr lang="en-GB" sz="3200" dirty="0">
                <a:solidFill>
                  <a:schemeClr val="bg1"/>
                </a:solidFill>
                <a:latin typeface="Tungsten Medium"/>
                <a:cs typeface="Tungsten Medium"/>
              </a:rPr>
              <a:t>73% recurrent)</a:t>
            </a:r>
          </a:p>
          <a:p>
            <a:pPr>
              <a:lnSpc>
                <a:spcPct val="120000"/>
              </a:lnSpc>
            </a:pPr>
            <a:r>
              <a:rPr lang="en-GB" sz="3600" dirty="0">
                <a:solidFill>
                  <a:schemeClr val="bg1"/>
                </a:solidFill>
                <a:latin typeface="Tungsten Medium"/>
                <a:cs typeface="Tungsten Medium"/>
              </a:rPr>
              <a:t>Producers Sales</a:t>
            </a:r>
          </a:p>
          <a:p>
            <a:pPr marL="0" lvl="1">
              <a:lnSpc>
                <a:spcPct val="140000"/>
              </a:lnSpc>
            </a:pPr>
            <a:r>
              <a:rPr lang="en-GB" sz="3600" dirty="0">
                <a:solidFill>
                  <a:schemeClr val="bg1"/>
                </a:solidFill>
                <a:latin typeface="Tungsten Medium"/>
                <a:cs typeface="Tungsten Medium"/>
              </a:rPr>
              <a:t>Orders</a:t>
            </a:r>
          </a:p>
          <a:p>
            <a:pPr marL="0" lvl="1">
              <a:lnSpc>
                <a:spcPct val="140000"/>
              </a:lnSpc>
            </a:pPr>
            <a:r>
              <a:rPr lang="en-GB" sz="3600" dirty="0">
                <a:solidFill>
                  <a:schemeClr val="bg1"/>
                </a:solidFill>
                <a:latin typeface="Tungsten Medium"/>
                <a:cs typeface="Tungsten Medium"/>
              </a:rPr>
              <a:t>Tons of Local Produce</a:t>
            </a:r>
          </a:p>
          <a:p>
            <a:pPr marL="0" lvl="1">
              <a:lnSpc>
                <a:spcPct val="140000"/>
              </a:lnSpc>
            </a:pPr>
            <a:r>
              <a:rPr lang="en-GB" sz="3600" dirty="0">
                <a:solidFill>
                  <a:schemeClr val="bg1"/>
                </a:solidFill>
                <a:latin typeface="Tungsten Medium"/>
                <a:cs typeface="Tungsten Medium"/>
              </a:rPr>
              <a:t>Average Ticket</a:t>
            </a:r>
          </a:p>
          <a:p>
            <a:pPr marL="0" lvl="1">
              <a:lnSpc>
                <a:spcPct val="140000"/>
              </a:lnSpc>
            </a:pPr>
            <a:r>
              <a:rPr lang="en-GB" sz="3600" dirty="0">
                <a:solidFill>
                  <a:schemeClr val="bg1"/>
                </a:solidFill>
                <a:latin typeface="Tungsten Medium"/>
                <a:cs typeface="Tungsten Medium"/>
              </a:rPr>
              <a:t>Jobs Created</a:t>
            </a:r>
          </a:p>
        </p:txBody>
      </p:sp>
      <p:cxnSp>
        <p:nvCxnSpPr>
          <p:cNvPr id="28" name="Conector recto 27"/>
          <p:cNvCxnSpPr/>
          <p:nvPr/>
        </p:nvCxnSpPr>
        <p:spPr>
          <a:xfrm>
            <a:off x="3843867" y="3040589"/>
            <a:ext cx="2395008" cy="2540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5012267" y="2308421"/>
            <a:ext cx="1855258"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0" y="135751"/>
            <a:ext cx="12192000" cy="584775"/>
          </a:xfrm>
          <a:prstGeom prst="rect">
            <a:avLst/>
          </a:prstGeom>
          <a:solidFill>
            <a:srgbClr val="FF87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Ins="144000" rtlCol="0" anchor="ctr"/>
          <a:lstStyle/>
          <a:p>
            <a:r>
              <a:rPr lang="en-GB" sz="3600" dirty="0">
                <a:solidFill>
                  <a:schemeClr val="bg1"/>
                </a:solidFill>
                <a:latin typeface="Tungsten Medium"/>
                <a:cs typeface="Tungsten Medium"/>
              </a:rPr>
              <a:t>OUR IMPACT</a:t>
            </a:r>
          </a:p>
        </p:txBody>
      </p:sp>
      <p:pic>
        <p:nvPicPr>
          <p:cNvPr id="5" name="Imagen 4" descr="Sin-título-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1" y="2710916"/>
            <a:ext cx="520174" cy="520174"/>
          </a:xfrm>
          <a:prstGeom prst="rect">
            <a:avLst/>
          </a:prstGeom>
        </p:spPr>
      </p:pic>
      <p:pic>
        <p:nvPicPr>
          <p:cNvPr id="7" name="Imagen 6" descr="user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951" y="1986490"/>
            <a:ext cx="645049" cy="645049"/>
          </a:xfrm>
          <a:prstGeom prst="rect">
            <a:avLst/>
          </a:prstGeom>
        </p:spPr>
      </p:pic>
      <p:pic>
        <p:nvPicPr>
          <p:cNvPr id="8" name="Imagen 7" descr="Sin-título-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576" y="1131493"/>
            <a:ext cx="794672" cy="794672"/>
          </a:xfrm>
          <a:prstGeom prst="rect">
            <a:avLst/>
          </a:prstGeom>
        </p:spPr>
      </p:pic>
      <p:pic>
        <p:nvPicPr>
          <p:cNvPr id="11" name="Imagen 10" descr="bols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549" y="3335071"/>
            <a:ext cx="551788" cy="551788"/>
          </a:xfrm>
          <a:prstGeom prst="rect">
            <a:avLst/>
          </a:prstGeom>
        </p:spPr>
      </p:pic>
      <p:pic>
        <p:nvPicPr>
          <p:cNvPr id="13" name="Imagen 12" descr="fresa.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7051" y="3977351"/>
            <a:ext cx="842297" cy="842297"/>
          </a:xfrm>
          <a:prstGeom prst="rect">
            <a:avLst/>
          </a:prstGeom>
        </p:spPr>
      </p:pic>
      <p:sp>
        <p:nvSpPr>
          <p:cNvPr id="14" name="Elipse 13"/>
          <p:cNvSpPr/>
          <p:nvPr/>
        </p:nvSpPr>
        <p:spPr>
          <a:xfrm>
            <a:off x="6434044" y="1338222"/>
            <a:ext cx="575626" cy="561438"/>
          </a:xfrm>
          <a:prstGeom prst="ellipse">
            <a:avLst/>
          </a:prstGeom>
          <a:solidFill>
            <a:schemeClr val="bg1"/>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b="1" dirty="0">
              <a:solidFill>
                <a:srgbClr val="0E8449"/>
              </a:solidFill>
            </a:endParaRPr>
          </a:p>
        </p:txBody>
      </p:sp>
      <p:sp>
        <p:nvSpPr>
          <p:cNvPr id="15" name="Elipse 14"/>
          <p:cNvSpPr/>
          <p:nvPr/>
        </p:nvSpPr>
        <p:spPr>
          <a:xfrm>
            <a:off x="6810585" y="1788996"/>
            <a:ext cx="1116959" cy="1062100"/>
          </a:xfrm>
          <a:prstGeom prst="ellipse">
            <a:avLst/>
          </a:prstGeom>
          <a:solidFill>
            <a:schemeClr val="bg1"/>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b="1" dirty="0">
              <a:solidFill>
                <a:srgbClr val="0E8449"/>
              </a:solidFill>
            </a:endParaRPr>
          </a:p>
        </p:txBody>
      </p:sp>
      <p:sp>
        <p:nvSpPr>
          <p:cNvPr id="16" name="Elipse 15"/>
          <p:cNvSpPr/>
          <p:nvPr/>
        </p:nvSpPr>
        <p:spPr>
          <a:xfrm>
            <a:off x="5579619" y="2457942"/>
            <a:ext cx="1232085" cy="1210037"/>
          </a:xfrm>
          <a:prstGeom prst="ellipse">
            <a:avLst/>
          </a:prstGeom>
          <a:solidFill>
            <a:schemeClr val="bg1"/>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100" b="1" dirty="0">
              <a:solidFill>
                <a:srgbClr val="0E8449"/>
              </a:solidFill>
            </a:endParaRPr>
          </a:p>
        </p:txBody>
      </p:sp>
      <p:cxnSp>
        <p:nvCxnSpPr>
          <p:cNvPr id="20" name="Conector recto 19"/>
          <p:cNvCxnSpPr>
            <a:endCxn id="14" idx="2"/>
          </p:cNvCxnSpPr>
          <p:nvPr/>
        </p:nvCxnSpPr>
        <p:spPr>
          <a:xfrm>
            <a:off x="5012267" y="1604633"/>
            <a:ext cx="1421777" cy="14308"/>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sp>
        <p:nvSpPr>
          <p:cNvPr id="27" name="Rectángulo 26"/>
          <p:cNvSpPr/>
          <p:nvPr/>
        </p:nvSpPr>
        <p:spPr>
          <a:xfrm>
            <a:off x="5534014" y="2826289"/>
            <a:ext cx="1290863" cy="400110"/>
          </a:xfrm>
          <a:prstGeom prst="rect">
            <a:avLst/>
          </a:prstGeom>
        </p:spPr>
        <p:txBody>
          <a:bodyPr wrap="none">
            <a:spAutoFit/>
          </a:bodyPr>
          <a:lstStyle/>
          <a:p>
            <a:r>
              <a:rPr lang="es-ES" sz="2000" b="1" dirty="0">
                <a:solidFill>
                  <a:srgbClr val="0E8449"/>
                </a:solidFill>
              </a:rPr>
              <a:t>+100.000€</a:t>
            </a:r>
            <a:endParaRPr lang="es-ES" sz="2000" dirty="0"/>
          </a:p>
        </p:txBody>
      </p:sp>
      <p:cxnSp>
        <p:nvCxnSpPr>
          <p:cNvPr id="33" name="Conector recto 32"/>
          <p:cNvCxnSpPr/>
          <p:nvPr/>
        </p:nvCxnSpPr>
        <p:spPr>
          <a:xfrm>
            <a:off x="4588933" y="4558239"/>
            <a:ext cx="1748367"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sp>
        <p:nvSpPr>
          <p:cNvPr id="35" name="Elipse 34"/>
          <p:cNvSpPr/>
          <p:nvPr/>
        </p:nvSpPr>
        <p:spPr>
          <a:xfrm>
            <a:off x="6342080" y="4207521"/>
            <a:ext cx="722595" cy="678960"/>
          </a:xfrm>
          <a:prstGeom prst="ellipse">
            <a:avLst/>
          </a:prstGeom>
          <a:solidFill>
            <a:schemeClr val="bg1"/>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00" b="1" dirty="0">
              <a:solidFill>
                <a:srgbClr val="0E8449"/>
              </a:solidFill>
            </a:endParaRPr>
          </a:p>
        </p:txBody>
      </p:sp>
      <p:sp>
        <p:nvSpPr>
          <p:cNvPr id="44" name="Rectángulo 43"/>
          <p:cNvSpPr/>
          <p:nvPr/>
        </p:nvSpPr>
        <p:spPr>
          <a:xfrm>
            <a:off x="6494589" y="1405954"/>
            <a:ext cx="444653" cy="400110"/>
          </a:xfrm>
          <a:prstGeom prst="rect">
            <a:avLst/>
          </a:prstGeom>
        </p:spPr>
        <p:txBody>
          <a:bodyPr wrap="none">
            <a:spAutoFit/>
          </a:bodyPr>
          <a:lstStyle/>
          <a:p>
            <a:r>
              <a:rPr lang="es-ES" sz="2000" b="1" dirty="0">
                <a:solidFill>
                  <a:srgbClr val="0E8449"/>
                </a:solidFill>
              </a:rPr>
              <a:t>17</a:t>
            </a:r>
            <a:endParaRPr lang="es-ES" sz="2400" dirty="0"/>
          </a:p>
        </p:txBody>
      </p:sp>
      <p:sp>
        <p:nvSpPr>
          <p:cNvPr id="17" name="Elipse 16"/>
          <p:cNvSpPr/>
          <p:nvPr/>
        </p:nvSpPr>
        <p:spPr>
          <a:xfrm>
            <a:off x="6862832" y="3231923"/>
            <a:ext cx="1070419" cy="1102263"/>
          </a:xfrm>
          <a:prstGeom prst="ellipse">
            <a:avLst/>
          </a:prstGeom>
          <a:solidFill>
            <a:schemeClr val="bg1"/>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100" b="1" dirty="0">
              <a:solidFill>
                <a:srgbClr val="0E8449"/>
              </a:solidFill>
            </a:endParaRPr>
          </a:p>
        </p:txBody>
      </p:sp>
      <p:sp>
        <p:nvSpPr>
          <p:cNvPr id="29" name="Elipse 28"/>
          <p:cNvSpPr/>
          <p:nvPr/>
        </p:nvSpPr>
        <p:spPr>
          <a:xfrm>
            <a:off x="9585304" y="1178757"/>
            <a:ext cx="886636" cy="864782"/>
          </a:xfrm>
          <a:prstGeom prst="ellipse">
            <a:avLst/>
          </a:prstGeom>
          <a:solidFill>
            <a:srgbClr val="DFFFDC"/>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b="1" dirty="0">
              <a:solidFill>
                <a:srgbClr val="0E8449"/>
              </a:solidFill>
            </a:endParaRPr>
          </a:p>
        </p:txBody>
      </p:sp>
      <p:sp>
        <p:nvSpPr>
          <p:cNvPr id="30" name="Elipse 29"/>
          <p:cNvSpPr/>
          <p:nvPr/>
        </p:nvSpPr>
        <p:spPr>
          <a:xfrm>
            <a:off x="10037210" y="1457959"/>
            <a:ext cx="1720452" cy="1635952"/>
          </a:xfrm>
          <a:prstGeom prst="ellipse">
            <a:avLst/>
          </a:prstGeom>
          <a:solidFill>
            <a:srgbClr val="DFFFDC"/>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rgbClr val="0E8449"/>
                </a:solidFill>
              </a:rPr>
              <a:t>+2000</a:t>
            </a:r>
            <a:endParaRPr lang="es-ES" sz="1200" b="1" dirty="0">
              <a:solidFill>
                <a:srgbClr val="0E8449"/>
              </a:solidFill>
            </a:endParaRPr>
          </a:p>
        </p:txBody>
      </p:sp>
      <p:sp>
        <p:nvSpPr>
          <p:cNvPr id="31" name="Elipse 30"/>
          <p:cNvSpPr/>
          <p:nvPr/>
        </p:nvSpPr>
        <p:spPr>
          <a:xfrm>
            <a:off x="8684661" y="2084293"/>
            <a:ext cx="1897780" cy="1863820"/>
          </a:xfrm>
          <a:prstGeom prst="ellipse">
            <a:avLst/>
          </a:prstGeom>
          <a:solidFill>
            <a:srgbClr val="DFFFDC"/>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100" b="1" dirty="0">
              <a:solidFill>
                <a:srgbClr val="0E8449"/>
              </a:solidFill>
            </a:endParaRPr>
          </a:p>
        </p:txBody>
      </p:sp>
      <p:sp>
        <p:nvSpPr>
          <p:cNvPr id="32" name="Rectángulo 31"/>
          <p:cNvSpPr/>
          <p:nvPr/>
        </p:nvSpPr>
        <p:spPr>
          <a:xfrm>
            <a:off x="8852925" y="2815079"/>
            <a:ext cx="1512103" cy="461665"/>
          </a:xfrm>
          <a:prstGeom prst="rect">
            <a:avLst/>
          </a:prstGeom>
        </p:spPr>
        <p:txBody>
          <a:bodyPr wrap="none">
            <a:spAutoFit/>
          </a:bodyPr>
          <a:lstStyle/>
          <a:p>
            <a:r>
              <a:rPr lang="es-ES" sz="2400" b="1" dirty="0">
                <a:solidFill>
                  <a:srgbClr val="0E8449"/>
                </a:solidFill>
              </a:rPr>
              <a:t>+160.000€</a:t>
            </a:r>
            <a:endParaRPr lang="es-ES" sz="2400" dirty="0"/>
          </a:p>
        </p:txBody>
      </p:sp>
      <p:sp>
        <p:nvSpPr>
          <p:cNvPr id="34" name="Elipse 33"/>
          <p:cNvSpPr/>
          <p:nvPr/>
        </p:nvSpPr>
        <p:spPr>
          <a:xfrm>
            <a:off x="9535561" y="4010723"/>
            <a:ext cx="1113012" cy="1045802"/>
          </a:xfrm>
          <a:prstGeom prst="ellipse">
            <a:avLst/>
          </a:prstGeom>
          <a:solidFill>
            <a:srgbClr val="DFFFDC"/>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rgbClr val="0E8449"/>
                </a:solidFill>
              </a:rPr>
              <a:t>+70</a:t>
            </a:r>
            <a:endParaRPr lang="es-ES" sz="1200" b="1" dirty="0">
              <a:solidFill>
                <a:srgbClr val="0E8449"/>
              </a:solidFill>
            </a:endParaRPr>
          </a:p>
        </p:txBody>
      </p:sp>
      <p:sp>
        <p:nvSpPr>
          <p:cNvPr id="38" name="Rectángulo 37"/>
          <p:cNvSpPr/>
          <p:nvPr/>
        </p:nvSpPr>
        <p:spPr>
          <a:xfrm>
            <a:off x="9779634" y="1360878"/>
            <a:ext cx="496650" cy="461665"/>
          </a:xfrm>
          <a:prstGeom prst="rect">
            <a:avLst/>
          </a:prstGeom>
        </p:spPr>
        <p:txBody>
          <a:bodyPr wrap="none">
            <a:spAutoFit/>
          </a:bodyPr>
          <a:lstStyle/>
          <a:p>
            <a:r>
              <a:rPr lang="es-ES" sz="2400" b="1" dirty="0">
                <a:solidFill>
                  <a:srgbClr val="0E8449"/>
                </a:solidFill>
              </a:rPr>
              <a:t>25</a:t>
            </a:r>
            <a:endParaRPr lang="es-ES" sz="2400" dirty="0"/>
          </a:p>
        </p:txBody>
      </p:sp>
      <p:sp>
        <p:nvSpPr>
          <p:cNvPr id="39" name="Elipse 38"/>
          <p:cNvSpPr/>
          <p:nvPr/>
        </p:nvSpPr>
        <p:spPr>
          <a:xfrm>
            <a:off x="10249931" y="2843115"/>
            <a:ext cx="1648767" cy="1697815"/>
          </a:xfrm>
          <a:prstGeom prst="ellipse">
            <a:avLst/>
          </a:prstGeom>
          <a:solidFill>
            <a:srgbClr val="DFFFDC"/>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rgbClr val="0E8449"/>
                </a:solidFill>
              </a:rPr>
              <a:t>+4500</a:t>
            </a:r>
            <a:endParaRPr lang="es-ES" sz="1200" b="1" dirty="0">
              <a:solidFill>
                <a:srgbClr val="0E8449"/>
              </a:solidFill>
            </a:endParaRPr>
          </a:p>
        </p:txBody>
      </p:sp>
      <p:sp>
        <p:nvSpPr>
          <p:cNvPr id="2" name="Rectángulo 1"/>
          <p:cNvSpPr/>
          <p:nvPr/>
        </p:nvSpPr>
        <p:spPr>
          <a:xfrm>
            <a:off x="6433728" y="58756"/>
            <a:ext cx="787395" cy="707886"/>
          </a:xfrm>
          <a:prstGeom prst="rect">
            <a:avLst/>
          </a:prstGeom>
        </p:spPr>
        <p:txBody>
          <a:bodyPr wrap="none">
            <a:spAutoFit/>
          </a:bodyPr>
          <a:lstStyle/>
          <a:p>
            <a:r>
              <a:rPr lang="en-GB" sz="4000" dirty="0">
                <a:solidFill>
                  <a:schemeClr val="bg1"/>
                </a:solidFill>
                <a:latin typeface="Tungsten Medium"/>
                <a:cs typeface="Tungsten Medium"/>
              </a:rPr>
              <a:t>2017</a:t>
            </a:r>
            <a:endParaRPr lang="es-ES" sz="4000" dirty="0"/>
          </a:p>
        </p:txBody>
      </p:sp>
      <p:sp>
        <p:nvSpPr>
          <p:cNvPr id="41" name="Rectángulo 40"/>
          <p:cNvSpPr/>
          <p:nvPr/>
        </p:nvSpPr>
        <p:spPr>
          <a:xfrm>
            <a:off x="9085381" y="58756"/>
            <a:ext cx="2302167" cy="707886"/>
          </a:xfrm>
          <a:prstGeom prst="rect">
            <a:avLst/>
          </a:prstGeom>
        </p:spPr>
        <p:txBody>
          <a:bodyPr wrap="none">
            <a:spAutoFit/>
          </a:bodyPr>
          <a:lstStyle/>
          <a:p>
            <a:r>
              <a:rPr lang="en-GB" sz="4000" dirty="0">
                <a:solidFill>
                  <a:schemeClr val="bg1"/>
                </a:solidFill>
                <a:latin typeface="Tungsten Medium"/>
                <a:cs typeface="Tungsten Medium"/>
              </a:rPr>
              <a:t>2018 (estimate)</a:t>
            </a:r>
            <a:endParaRPr lang="es-ES" sz="4000" dirty="0"/>
          </a:p>
        </p:txBody>
      </p:sp>
      <p:cxnSp>
        <p:nvCxnSpPr>
          <p:cNvPr id="46" name="Conector recto 45"/>
          <p:cNvCxnSpPr>
            <a:stCxn id="14" idx="6"/>
            <a:endCxn id="29" idx="2"/>
          </p:cNvCxnSpPr>
          <p:nvPr/>
        </p:nvCxnSpPr>
        <p:spPr>
          <a:xfrm flipV="1">
            <a:off x="7009670" y="1611148"/>
            <a:ext cx="2575634" cy="7793"/>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cxnSp>
        <p:nvCxnSpPr>
          <p:cNvPr id="47" name="Conector recto 46"/>
          <p:cNvCxnSpPr>
            <a:stCxn id="35" idx="6"/>
            <a:endCxn id="34" idx="2"/>
          </p:cNvCxnSpPr>
          <p:nvPr/>
        </p:nvCxnSpPr>
        <p:spPr>
          <a:xfrm flipV="1">
            <a:off x="7064675" y="4533624"/>
            <a:ext cx="2470886" cy="13377"/>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pic>
        <p:nvPicPr>
          <p:cNvPr id="48" name="Imagen 47" descr="ticke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699" y="4993231"/>
            <a:ext cx="583151" cy="520424"/>
          </a:xfrm>
          <a:prstGeom prst="rect">
            <a:avLst/>
          </a:prstGeom>
        </p:spPr>
      </p:pic>
      <p:sp>
        <p:nvSpPr>
          <p:cNvPr id="49" name="Elipse 48"/>
          <p:cNvSpPr/>
          <p:nvPr/>
        </p:nvSpPr>
        <p:spPr>
          <a:xfrm>
            <a:off x="10028329" y="4819460"/>
            <a:ext cx="1113012" cy="1045802"/>
          </a:xfrm>
          <a:prstGeom prst="ellipse">
            <a:avLst/>
          </a:prstGeom>
          <a:solidFill>
            <a:srgbClr val="DFFFDC"/>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rgbClr val="0E8449"/>
                </a:solidFill>
              </a:rPr>
              <a:t>40€</a:t>
            </a:r>
            <a:endParaRPr lang="es-ES" sz="1200" b="1" dirty="0">
              <a:solidFill>
                <a:srgbClr val="0E8449"/>
              </a:solidFill>
            </a:endParaRPr>
          </a:p>
        </p:txBody>
      </p:sp>
      <p:sp>
        <p:nvSpPr>
          <p:cNvPr id="50" name="Elipse 49"/>
          <p:cNvSpPr/>
          <p:nvPr/>
        </p:nvSpPr>
        <p:spPr>
          <a:xfrm>
            <a:off x="6814064" y="4995911"/>
            <a:ext cx="722595" cy="678960"/>
          </a:xfrm>
          <a:prstGeom prst="ellipse">
            <a:avLst/>
          </a:prstGeom>
          <a:solidFill>
            <a:schemeClr val="bg1"/>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b="1" dirty="0">
              <a:solidFill>
                <a:srgbClr val="0E8449"/>
              </a:solidFill>
            </a:endParaRPr>
          </a:p>
        </p:txBody>
      </p:sp>
      <p:cxnSp>
        <p:nvCxnSpPr>
          <p:cNvPr id="52" name="Conector recto 51"/>
          <p:cNvCxnSpPr>
            <a:endCxn id="50" idx="2"/>
          </p:cNvCxnSpPr>
          <p:nvPr/>
        </p:nvCxnSpPr>
        <p:spPr>
          <a:xfrm flipV="1">
            <a:off x="3776133" y="5335391"/>
            <a:ext cx="3037931" cy="1782"/>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cxnSp>
        <p:nvCxnSpPr>
          <p:cNvPr id="57" name="Conector recto 56"/>
          <p:cNvCxnSpPr/>
          <p:nvPr/>
        </p:nvCxnSpPr>
        <p:spPr>
          <a:xfrm>
            <a:off x="7108813" y="5980630"/>
            <a:ext cx="2900892"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sp>
        <p:nvSpPr>
          <p:cNvPr id="58" name="Elipse 57"/>
          <p:cNvSpPr/>
          <p:nvPr/>
        </p:nvSpPr>
        <p:spPr>
          <a:xfrm>
            <a:off x="9664953" y="5564514"/>
            <a:ext cx="921045" cy="904023"/>
          </a:xfrm>
          <a:prstGeom prst="ellipse">
            <a:avLst/>
          </a:prstGeom>
          <a:solidFill>
            <a:srgbClr val="DFFFDC"/>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rgbClr val="0E8449"/>
                </a:solidFill>
              </a:rPr>
              <a:t>5</a:t>
            </a:r>
            <a:endParaRPr lang="es-ES" sz="1200" b="1" dirty="0">
              <a:solidFill>
                <a:srgbClr val="0E8449"/>
              </a:solidFill>
            </a:endParaRPr>
          </a:p>
        </p:txBody>
      </p:sp>
      <p:sp>
        <p:nvSpPr>
          <p:cNvPr id="59" name="Elipse 58"/>
          <p:cNvSpPr/>
          <p:nvPr/>
        </p:nvSpPr>
        <p:spPr>
          <a:xfrm>
            <a:off x="6547586" y="5674189"/>
            <a:ext cx="597965" cy="586914"/>
          </a:xfrm>
          <a:prstGeom prst="ellipse">
            <a:avLst/>
          </a:prstGeom>
          <a:solidFill>
            <a:schemeClr val="bg1"/>
          </a:solidFill>
          <a:ln>
            <a:solidFill>
              <a:srgbClr val="77EB44"/>
            </a:solidFill>
          </a:ln>
          <a:effectLst>
            <a:outerShdw blurRad="50800" dist="63500" dir="2700000" algn="tl" rotWithShape="0">
              <a:srgbClr val="77EB44">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rgbClr val="0E8449"/>
                </a:solidFill>
              </a:rPr>
              <a:t>2</a:t>
            </a:r>
            <a:endParaRPr lang="es-ES" sz="1200" b="1" dirty="0">
              <a:solidFill>
                <a:srgbClr val="0E8449"/>
              </a:solidFill>
            </a:endParaRPr>
          </a:p>
        </p:txBody>
      </p:sp>
      <p:cxnSp>
        <p:nvCxnSpPr>
          <p:cNvPr id="60" name="Conector recto 59"/>
          <p:cNvCxnSpPr/>
          <p:nvPr/>
        </p:nvCxnSpPr>
        <p:spPr>
          <a:xfrm>
            <a:off x="3623739" y="5980630"/>
            <a:ext cx="2900892" cy="0"/>
          </a:xfrm>
          <a:prstGeom prst="line">
            <a:avLst/>
          </a:prstGeom>
          <a:ln w="28575" cmpd="sng">
            <a:solidFill>
              <a:srgbClr val="77EB44"/>
            </a:solidFill>
          </a:ln>
        </p:spPr>
        <p:style>
          <a:lnRef idx="2">
            <a:schemeClr val="accent1"/>
          </a:lnRef>
          <a:fillRef idx="0">
            <a:schemeClr val="accent1"/>
          </a:fillRef>
          <a:effectRef idx="1">
            <a:schemeClr val="accent1"/>
          </a:effectRef>
          <a:fontRef idx="minor">
            <a:schemeClr val="tx1"/>
          </a:fontRef>
        </p:style>
      </p:cxnSp>
      <p:pic>
        <p:nvPicPr>
          <p:cNvPr id="3" name="Imagen 2" descr="job.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649" y="5710770"/>
            <a:ext cx="584199" cy="584199"/>
          </a:xfrm>
          <a:prstGeom prst="rect">
            <a:avLst/>
          </a:prstGeom>
        </p:spPr>
      </p:pic>
      <p:sp>
        <p:nvSpPr>
          <p:cNvPr id="54" name="Rectángulo 53"/>
          <p:cNvSpPr/>
          <p:nvPr/>
        </p:nvSpPr>
        <p:spPr>
          <a:xfrm>
            <a:off x="6385282" y="4324318"/>
            <a:ext cx="572392" cy="400110"/>
          </a:xfrm>
          <a:prstGeom prst="rect">
            <a:avLst/>
          </a:prstGeom>
        </p:spPr>
        <p:txBody>
          <a:bodyPr wrap="none">
            <a:spAutoFit/>
          </a:bodyPr>
          <a:lstStyle/>
          <a:p>
            <a:r>
              <a:rPr lang="es-ES" sz="2000" b="1" dirty="0">
                <a:solidFill>
                  <a:srgbClr val="0E8449"/>
                </a:solidFill>
              </a:rPr>
              <a:t>+40</a:t>
            </a:r>
            <a:endParaRPr lang="es-ES" sz="2000" dirty="0"/>
          </a:p>
        </p:txBody>
      </p:sp>
      <p:sp>
        <p:nvSpPr>
          <p:cNvPr id="55" name="Rectángulo 54"/>
          <p:cNvSpPr/>
          <p:nvPr/>
        </p:nvSpPr>
        <p:spPr>
          <a:xfrm>
            <a:off x="6882122" y="5104144"/>
            <a:ext cx="574647" cy="400110"/>
          </a:xfrm>
          <a:prstGeom prst="rect">
            <a:avLst/>
          </a:prstGeom>
        </p:spPr>
        <p:txBody>
          <a:bodyPr wrap="none">
            <a:spAutoFit/>
          </a:bodyPr>
          <a:lstStyle/>
          <a:p>
            <a:r>
              <a:rPr lang="es-ES" sz="2000" b="1" dirty="0">
                <a:solidFill>
                  <a:srgbClr val="0E8449"/>
                </a:solidFill>
              </a:rPr>
              <a:t>33€</a:t>
            </a:r>
            <a:endParaRPr lang="es-ES" sz="2000" dirty="0"/>
          </a:p>
        </p:txBody>
      </p:sp>
      <p:sp>
        <p:nvSpPr>
          <p:cNvPr id="56" name="Rectángulo 55"/>
          <p:cNvSpPr/>
          <p:nvPr/>
        </p:nvSpPr>
        <p:spPr>
          <a:xfrm>
            <a:off x="6953982" y="3554481"/>
            <a:ext cx="832379" cy="400110"/>
          </a:xfrm>
          <a:prstGeom prst="rect">
            <a:avLst/>
          </a:prstGeom>
        </p:spPr>
        <p:txBody>
          <a:bodyPr wrap="none">
            <a:spAutoFit/>
          </a:bodyPr>
          <a:lstStyle/>
          <a:p>
            <a:r>
              <a:rPr lang="es-ES" sz="2000" b="1" dirty="0">
                <a:solidFill>
                  <a:srgbClr val="0E8449"/>
                </a:solidFill>
              </a:rPr>
              <a:t>+3000</a:t>
            </a:r>
            <a:endParaRPr lang="es-ES" sz="2000" dirty="0"/>
          </a:p>
        </p:txBody>
      </p:sp>
      <p:sp>
        <p:nvSpPr>
          <p:cNvPr id="61" name="Rectángulo 60"/>
          <p:cNvSpPr/>
          <p:nvPr/>
        </p:nvSpPr>
        <p:spPr>
          <a:xfrm>
            <a:off x="6939462" y="2074500"/>
            <a:ext cx="832379" cy="400110"/>
          </a:xfrm>
          <a:prstGeom prst="rect">
            <a:avLst/>
          </a:prstGeom>
        </p:spPr>
        <p:txBody>
          <a:bodyPr wrap="none">
            <a:spAutoFit/>
          </a:bodyPr>
          <a:lstStyle/>
          <a:p>
            <a:r>
              <a:rPr lang="es-ES" sz="2000" b="1" dirty="0">
                <a:solidFill>
                  <a:srgbClr val="0E8449"/>
                </a:solidFill>
              </a:rPr>
              <a:t>+1000</a:t>
            </a:r>
            <a:endParaRPr lang="es-ES" sz="2000" dirty="0"/>
          </a:p>
        </p:txBody>
      </p:sp>
    </p:spTree>
    <p:extLst>
      <p:ext uri="{BB962C8B-B14F-4D97-AF65-F5344CB8AC3E}">
        <p14:creationId xmlns:p14="http://schemas.microsoft.com/office/powerpoint/2010/main" val="25826998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48073</TotalTime>
  <Words>528</Words>
  <Application>Microsoft Office PowerPoint</Application>
  <PresentationFormat>Panorámica</PresentationFormat>
  <Paragraphs>72</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Black</vt:lpstr>
      <vt:lpstr>Calibri</vt:lpstr>
      <vt:lpstr>Calibri Light</vt:lpstr>
      <vt:lpstr>Tungsten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LT 3</cp:lastModifiedBy>
  <cp:revision>515</cp:revision>
  <dcterms:created xsi:type="dcterms:W3CDTF">2018-06-27T13:09:00Z</dcterms:created>
  <dcterms:modified xsi:type="dcterms:W3CDTF">2019-01-17T15:08:48Z</dcterms:modified>
</cp:coreProperties>
</file>